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5"/>
  </p:notesMasterIdLst>
  <p:sldIdLst>
    <p:sldId id="304" r:id="rId2"/>
    <p:sldId id="287" r:id="rId3"/>
    <p:sldId id="290" r:id="rId4"/>
    <p:sldId id="325" r:id="rId5"/>
    <p:sldId id="324" r:id="rId6"/>
    <p:sldId id="288" r:id="rId7"/>
    <p:sldId id="321" r:id="rId8"/>
    <p:sldId id="326" r:id="rId9"/>
    <p:sldId id="262" r:id="rId10"/>
    <p:sldId id="327" r:id="rId11"/>
    <p:sldId id="333" r:id="rId12"/>
    <p:sldId id="313" r:id="rId13"/>
    <p:sldId id="263" r:id="rId14"/>
    <p:sldId id="306" r:id="rId15"/>
    <p:sldId id="336" r:id="rId16"/>
    <p:sldId id="307" r:id="rId17"/>
    <p:sldId id="308" r:id="rId18"/>
    <p:sldId id="337" r:id="rId19"/>
    <p:sldId id="335" r:id="rId20"/>
    <p:sldId id="309" r:id="rId21"/>
    <p:sldId id="310" r:id="rId22"/>
    <p:sldId id="312" r:id="rId23"/>
    <p:sldId id="270" r:id="rId24"/>
    <p:sldId id="311" r:id="rId25"/>
    <p:sldId id="271" r:id="rId26"/>
    <p:sldId id="330" r:id="rId27"/>
    <p:sldId id="272" r:id="rId28"/>
    <p:sldId id="317" r:id="rId29"/>
    <p:sldId id="329" r:id="rId30"/>
    <p:sldId id="319" r:id="rId31"/>
    <p:sldId id="332" r:id="rId32"/>
    <p:sldId id="273" r:id="rId33"/>
    <p:sldId id="274" r:id="rId34"/>
    <p:sldId id="275" r:id="rId35"/>
    <p:sldId id="276" r:id="rId36"/>
    <p:sldId id="277" r:id="rId37"/>
    <p:sldId id="278" r:id="rId38"/>
    <p:sldId id="289" r:id="rId39"/>
    <p:sldId id="328" r:id="rId40"/>
    <p:sldId id="291" r:id="rId41"/>
    <p:sldId id="292" r:id="rId42"/>
    <p:sldId id="293" r:id="rId43"/>
    <p:sldId id="294" r:id="rId44"/>
    <p:sldId id="295" r:id="rId45"/>
    <p:sldId id="296" r:id="rId46"/>
    <p:sldId id="297" r:id="rId47"/>
    <p:sldId id="298" r:id="rId48"/>
    <p:sldId id="299" r:id="rId49"/>
    <p:sldId id="300" r:id="rId50"/>
    <p:sldId id="301" r:id="rId51"/>
    <p:sldId id="323" r:id="rId52"/>
    <p:sldId id="302" r:id="rId53"/>
    <p:sldId id="322" r:id="rId54"/>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9488"/>
    <a:srgbClr val="390809"/>
    <a:srgbClr val="FDAF09"/>
    <a:srgbClr val="F35F1C"/>
    <a:srgbClr val="6B6801"/>
    <a:srgbClr val="5C5600"/>
    <a:srgbClr val="FF25FF"/>
    <a:srgbClr val="52C354"/>
    <a:srgbClr val="C016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DCBB2A-82B9-4C64-9AA7-EBF9AB80CED3}" v="97" dt="2025-02-05T13:56:35.93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8603FDC-E32A-4AB5-989C-0864C3EAD2B8}" styleName="Designformatvorlage 2 - Akz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72" y="245"/>
      </p:cViewPr>
      <p:guideLst>
        <p:guide orient="horz" pos="2137"/>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6" Type="http://schemas.openxmlformats.org/officeDocument/2006/relationships/image" Target="../media/image17.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6" Type="http://schemas.openxmlformats.org/officeDocument/2006/relationships/image" Target="../media/image17.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D90AA0-D4D3-485F-B6E7-7ADD9A9AA5F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de-DE"/>
        </a:p>
      </dgm:t>
    </dgm:pt>
    <dgm:pt modelId="{9607F968-0F25-4300-962A-931F1C32D811}">
      <dgm:prSet phldrT="[Text]"/>
      <dgm:spPr/>
      <dgm:t>
        <a:bodyPr/>
        <a:lstStyle/>
        <a:p>
          <a:pPr>
            <a:lnSpc>
              <a:spcPct val="100000"/>
            </a:lnSpc>
          </a:pPr>
          <a:r>
            <a:rPr lang="de-DE" b="1" i="0" dirty="0"/>
            <a:t>Geschichte des Glases</a:t>
          </a:r>
          <a:endParaRPr lang="de-DE" b="1" dirty="0"/>
        </a:p>
      </dgm:t>
    </dgm:pt>
    <dgm:pt modelId="{F1072D09-818A-4E1B-B0E0-5AE928C9B3DE}" type="parTrans" cxnId="{10671D58-A392-497F-8873-C147E0C5AE66}">
      <dgm:prSet/>
      <dgm:spPr/>
      <dgm:t>
        <a:bodyPr/>
        <a:lstStyle/>
        <a:p>
          <a:endParaRPr lang="de-DE"/>
        </a:p>
      </dgm:t>
    </dgm:pt>
    <dgm:pt modelId="{14FD3A61-AAFE-4824-8F89-6D0D7B8E6D65}" type="sibTrans" cxnId="{10671D58-A392-497F-8873-C147E0C5AE66}">
      <dgm:prSet/>
      <dgm:spPr/>
      <dgm:t>
        <a:bodyPr/>
        <a:lstStyle/>
        <a:p>
          <a:endParaRPr lang="de-DE"/>
        </a:p>
      </dgm:t>
    </dgm:pt>
    <dgm:pt modelId="{EC503205-36D2-4BF2-93F9-D94822C18EB4}">
      <dgm:prSet phldrT="[Text]"/>
      <dgm:spPr/>
      <dgm:t>
        <a:bodyPr/>
        <a:lstStyle/>
        <a:p>
          <a:pPr>
            <a:lnSpc>
              <a:spcPct val="100000"/>
            </a:lnSpc>
          </a:pPr>
          <a:r>
            <a:rPr lang="de-DE" b="1" i="0"/>
            <a:t>Wie Glas hergestellt wird</a:t>
          </a:r>
          <a:endParaRPr lang="de-DE" b="1" dirty="0"/>
        </a:p>
      </dgm:t>
    </dgm:pt>
    <dgm:pt modelId="{D5A86694-4C11-46C0-AA93-FE665A4F2A17}" type="parTrans" cxnId="{F24BA3BE-4FB0-474F-BCD5-E91F1308F002}">
      <dgm:prSet/>
      <dgm:spPr/>
      <dgm:t>
        <a:bodyPr/>
        <a:lstStyle/>
        <a:p>
          <a:endParaRPr lang="de-DE"/>
        </a:p>
      </dgm:t>
    </dgm:pt>
    <dgm:pt modelId="{A91C78E4-6884-4718-9138-B73ECC4E4B75}" type="sibTrans" cxnId="{F24BA3BE-4FB0-474F-BCD5-E91F1308F002}">
      <dgm:prSet/>
      <dgm:spPr/>
      <dgm:t>
        <a:bodyPr/>
        <a:lstStyle/>
        <a:p>
          <a:endParaRPr lang="de-DE"/>
        </a:p>
      </dgm:t>
    </dgm:pt>
    <dgm:pt modelId="{088A1939-9FA6-4E35-9867-AF3F5F899A0E}">
      <dgm:prSet phldrT="[Text]"/>
      <dgm:spPr/>
      <dgm:t>
        <a:bodyPr/>
        <a:lstStyle/>
        <a:p>
          <a:pPr>
            <a:lnSpc>
              <a:spcPct val="100000"/>
            </a:lnSpc>
          </a:pPr>
          <a:r>
            <a:rPr lang="de-DE" b="1" i="0" dirty="0"/>
            <a:t>Welche Glasarten es gibt</a:t>
          </a:r>
          <a:endParaRPr lang="de-DE" b="1" dirty="0"/>
        </a:p>
      </dgm:t>
    </dgm:pt>
    <dgm:pt modelId="{72489DFB-B446-47C6-93F5-31DDEBC77ADD}" type="parTrans" cxnId="{D5E16782-8346-4B8E-A1BC-CB2AA485323D}">
      <dgm:prSet/>
      <dgm:spPr/>
      <dgm:t>
        <a:bodyPr/>
        <a:lstStyle/>
        <a:p>
          <a:endParaRPr lang="de-DE"/>
        </a:p>
      </dgm:t>
    </dgm:pt>
    <dgm:pt modelId="{8CA43EA2-B16D-48D4-BCF6-A780299CB684}" type="sibTrans" cxnId="{D5E16782-8346-4B8E-A1BC-CB2AA485323D}">
      <dgm:prSet/>
      <dgm:spPr/>
      <dgm:t>
        <a:bodyPr/>
        <a:lstStyle/>
        <a:p>
          <a:endParaRPr lang="de-DE"/>
        </a:p>
      </dgm:t>
    </dgm:pt>
    <dgm:pt modelId="{77D4410B-3B1F-41D7-A4BB-4233CD2D5BB1}">
      <dgm:prSet phldrT="[Text]"/>
      <dgm:spPr/>
      <dgm:t>
        <a:bodyPr/>
        <a:lstStyle/>
        <a:p>
          <a:pPr>
            <a:lnSpc>
              <a:spcPct val="100000"/>
            </a:lnSpc>
          </a:pPr>
          <a:r>
            <a:rPr lang="de-DE" b="1" i="0" dirty="0"/>
            <a:t>Glas in unserem Leben</a:t>
          </a:r>
          <a:endParaRPr lang="de-DE" b="1" dirty="0"/>
        </a:p>
      </dgm:t>
    </dgm:pt>
    <dgm:pt modelId="{B8A67541-BEEE-446A-93CD-F54BBAEC50BF}" type="parTrans" cxnId="{A60D19C7-A09C-45A0-8667-360E5B4C7370}">
      <dgm:prSet/>
      <dgm:spPr/>
      <dgm:t>
        <a:bodyPr/>
        <a:lstStyle/>
        <a:p>
          <a:endParaRPr lang="de-DE"/>
        </a:p>
      </dgm:t>
    </dgm:pt>
    <dgm:pt modelId="{16A595C4-0504-4C27-AAC9-327B0C7A7B4D}" type="sibTrans" cxnId="{A60D19C7-A09C-45A0-8667-360E5B4C7370}">
      <dgm:prSet/>
      <dgm:spPr/>
      <dgm:t>
        <a:bodyPr/>
        <a:lstStyle/>
        <a:p>
          <a:endParaRPr lang="de-DE"/>
        </a:p>
      </dgm:t>
    </dgm:pt>
    <dgm:pt modelId="{2C8962DA-3CDA-40CB-B3A3-DDD5B03BB37E}">
      <dgm:prSet phldrT="[Text]"/>
      <dgm:spPr/>
      <dgm:t>
        <a:bodyPr/>
        <a:lstStyle/>
        <a:p>
          <a:pPr>
            <a:lnSpc>
              <a:spcPct val="100000"/>
            </a:lnSpc>
          </a:pPr>
          <a:r>
            <a:rPr lang="de-DE" b="1" i="0"/>
            <a:t>Experimentieren mit Glas</a:t>
          </a:r>
          <a:endParaRPr lang="de-DE" b="1" dirty="0"/>
        </a:p>
      </dgm:t>
    </dgm:pt>
    <dgm:pt modelId="{7AB5EC78-36D8-4AFD-8669-2C299FE92EE8}" type="parTrans" cxnId="{9C7988D0-F618-49A7-9CE9-65122FA9C724}">
      <dgm:prSet/>
      <dgm:spPr/>
      <dgm:t>
        <a:bodyPr/>
        <a:lstStyle/>
        <a:p>
          <a:endParaRPr lang="de-DE"/>
        </a:p>
      </dgm:t>
    </dgm:pt>
    <dgm:pt modelId="{311E8207-3CBA-4CCF-8428-43D0AC4C7BCA}" type="sibTrans" cxnId="{9C7988D0-F618-49A7-9CE9-65122FA9C724}">
      <dgm:prSet/>
      <dgm:spPr/>
      <dgm:t>
        <a:bodyPr/>
        <a:lstStyle/>
        <a:p>
          <a:endParaRPr lang="de-DE"/>
        </a:p>
      </dgm:t>
    </dgm:pt>
    <dgm:pt modelId="{89286C4B-3FAC-4867-BF46-8613BA690949}">
      <dgm:prSet phldrT="[Text]"/>
      <dgm:spPr/>
      <dgm:t>
        <a:bodyPr/>
        <a:lstStyle/>
        <a:p>
          <a:pPr>
            <a:lnSpc>
              <a:spcPct val="100000"/>
            </a:lnSpc>
          </a:pPr>
          <a:r>
            <a:rPr lang="de-DE" b="1"/>
            <a:t>Berufe mit VR-Brille erleben</a:t>
          </a:r>
          <a:endParaRPr lang="de-DE" b="1" dirty="0"/>
        </a:p>
      </dgm:t>
    </dgm:pt>
    <dgm:pt modelId="{9D4CCB18-8C99-4D92-8168-08AB683DF158}" type="parTrans" cxnId="{8176DEE8-B7ED-42C4-8589-62CEF76DF2CA}">
      <dgm:prSet/>
      <dgm:spPr/>
      <dgm:t>
        <a:bodyPr/>
        <a:lstStyle/>
        <a:p>
          <a:endParaRPr lang="de-DE"/>
        </a:p>
      </dgm:t>
    </dgm:pt>
    <dgm:pt modelId="{A4985ED4-732E-4991-9E36-A3121B7D86D3}" type="sibTrans" cxnId="{8176DEE8-B7ED-42C4-8589-62CEF76DF2CA}">
      <dgm:prSet/>
      <dgm:spPr/>
      <dgm:t>
        <a:bodyPr/>
        <a:lstStyle/>
        <a:p>
          <a:endParaRPr lang="de-DE"/>
        </a:p>
      </dgm:t>
    </dgm:pt>
    <dgm:pt modelId="{9304BED4-476E-49B1-845E-3851FE4D9FBB}">
      <dgm:prSet phldrT="[Text]"/>
      <dgm:spPr/>
      <dgm:t>
        <a:bodyPr/>
        <a:lstStyle/>
        <a:p>
          <a:pPr>
            <a:lnSpc>
              <a:spcPct val="100000"/>
            </a:lnSpc>
          </a:pPr>
          <a:r>
            <a:rPr lang="de-DE" b="1" i="0" dirty="0"/>
            <a:t>Berufe recherchieren</a:t>
          </a:r>
          <a:endParaRPr lang="de-DE" b="1" dirty="0"/>
        </a:p>
      </dgm:t>
    </dgm:pt>
    <dgm:pt modelId="{BA3DAFA7-ACCD-4EEE-BB0D-CA0B0BB7CA3F}" type="parTrans" cxnId="{9C706002-ECDE-4344-808C-5B0BADD1CDD4}">
      <dgm:prSet/>
      <dgm:spPr/>
      <dgm:t>
        <a:bodyPr/>
        <a:lstStyle/>
        <a:p>
          <a:endParaRPr lang="de-DE"/>
        </a:p>
      </dgm:t>
    </dgm:pt>
    <dgm:pt modelId="{29207DA6-A340-4144-9F99-36B4E28B5C62}" type="sibTrans" cxnId="{9C706002-ECDE-4344-808C-5B0BADD1CDD4}">
      <dgm:prSet/>
      <dgm:spPr/>
      <dgm:t>
        <a:bodyPr/>
        <a:lstStyle/>
        <a:p>
          <a:endParaRPr lang="de-DE"/>
        </a:p>
      </dgm:t>
    </dgm:pt>
    <dgm:pt modelId="{F0BABB6A-A342-410B-BFC6-FDFABF315A4B}">
      <dgm:prSet phldrT="[Text]"/>
      <dgm:spPr/>
      <dgm:t>
        <a:bodyPr/>
        <a:lstStyle/>
        <a:p>
          <a:pPr>
            <a:lnSpc>
              <a:spcPct val="100000"/>
            </a:lnSpc>
          </a:pPr>
          <a:r>
            <a:rPr lang="de-DE" b="1" i="0" dirty="0"/>
            <a:t>Berufe präsentieren</a:t>
          </a:r>
          <a:endParaRPr lang="de-DE" b="1" dirty="0"/>
        </a:p>
      </dgm:t>
    </dgm:pt>
    <dgm:pt modelId="{E8F0FFCC-8959-4074-94F9-58687E96572A}" type="parTrans" cxnId="{67502266-BF42-48F6-BCD5-7E26F83DA98A}">
      <dgm:prSet/>
      <dgm:spPr/>
      <dgm:t>
        <a:bodyPr/>
        <a:lstStyle/>
        <a:p>
          <a:endParaRPr lang="de-DE"/>
        </a:p>
      </dgm:t>
    </dgm:pt>
    <dgm:pt modelId="{F6E39F6D-919F-434D-AA5C-9A3B31298635}" type="sibTrans" cxnId="{67502266-BF42-48F6-BCD5-7E26F83DA98A}">
      <dgm:prSet/>
      <dgm:spPr/>
      <dgm:t>
        <a:bodyPr/>
        <a:lstStyle/>
        <a:p>
          <a:endParaRPr lang="de-DE"/>
        </a:p>
      </dgm:t>
    </dgm:pt>
    <dgm:pt modelId="{66145191-A347-4DD2-9553-1E54711FF529}" type="pres">
      <dgm:prSet presAssocID="{1BD90AA0-D4D3-485F-B6E7-7ADD9A9AA5F2}" presName="root" presStyleCnt="0">
        <dgm:presLayoutVars>
          <dgm:dir/>
          <dgm:resizeHandles val="exact"/>
        </dgm:presLayoutVars>
      </dgm:prSet>
      <dgm:spPr/>
    </dgm:pt>
    <dgm:pt modelId="{39A90682-47A0-42FF-BC4D-B9659A814FF0}" type="pres">
      <dgm:prSet presAssocID="{9607F968-0F25-4300-962A-931F1C32D811}" presName="compNode" presStyleCnt="0"/>
      <dgm:spPr/>
    </dgm:pt>
    <dgm:pt modelId="{1F2526BE-8BBC-41D7-B4B2-568B2EF32094}" type="pres">
      <dgm:prSet presAssocID="{9607F968-0F25-4300-962A-931F1C32D811}" presName="bgRect" presStyleLbl="bgShp" presStyleIdx="0" presStyleCnt="8"/>
      <dgm:spPr/>
    </dgm:pt>
    <dgm:pt modelId="{F0355F85-DBDC-436A-B6C9-5C2484256C5B}" type="pres">
      <dgm:prSet presAssocID="{9607F968-0F25-4300-962A-931F1C32D811}"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ücher"/>
        </a:ext>
      </dgm:extLst>
    </dgm:pt>
    <dgm:pt modelId="{5518F94B-7F04-4CE5-A90E-E6ECB27B0DE9}" type="pres">
      <dgm:prSet presAssocID="{9607F968-0F25-4300-962A-931F1C32D811}" presName="spaceRect" presStyleCnt="0"/>
      <dgm:spPr/>
    </dgm:pt>
    <dgm:pt modelId="{6C043C9B-D3B8-4154-8648-E69F6CFD5B60}" type="pres">
      <dgm:prSet presAssocID="{9607F968-0F25-4300-962A-931F1C32D811}" presName="parTx" presStyleLbl="revTx" presStyleIdx="0" presStyleCnt="8">
        <dgm:presLayoutVars>
          <dgm:chMax val="0"/>
          <dgm:chPref val="0"/>
        </dgm:presLayoutVars>
      </dgm:prSet>
      <dgm:spPr/>
    </dgm:pt>
    <dgm:pt modelId="{A8F03B17-CE55-4199-9A45-44E76759FB66}" type="pres">
      <dgm:prSet presAssocID="{14FD3A61-AAFE-4824-8F89-6D0D7B8E6D65}" presName="sibTrans" presStyleCnt="0"/>
      <dgm:spPr/>
    </dgm:pt>
    <dgm:pt modelId="{E7B76CC7-6977-4BE8-916E-174A6AF75F41}" type="pres">
      <dgm:prSet presAssocID="{EC503205-36D2-4BF2-93F9-D94822C18EB4}" presName="compNode" presStyleCnt="0"/>
      <dgm:spPr/>
    </dgm:pt>
    <dgm:pt modelId="{60AC1015-281C-44DE-98B3-3806A222710D}" type="pres">
      <dgm:prSet presAssocID="{EC503205-36D2-4BF2-93F9-D94822C18EB4}" presName="bgRect" presStyleLbl="bgShp" presStyleIdx="1" presStyleCnt="8"/>
      <dgm:spPr/>
    </dgm:pt>
    <dgm:pt modelId="{4D386F19-4EF2-4F11-810B-DCB5996110F3}" type="pres">
      <dgm:prSet presAssocID="{EC503205-36D2-4BF2-93F9-D94822C18EB4}"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äkchen"/>
        </a:ext>
      </dgm:extLst>
    </dgm:pt>
    <dgm:pt modelId="{5751309F-F2D8-4653-8E57-B552CD691B82}" type="pres">
      <dgm:prSet presAssocID="{EC503205-36D2-4BF2-93F9-D94822C18EB4}" presName="spaceRect" presStyleCnt="0"/>
      <dgm:spPr/>
    </dgm:pt>
    <dgm:pt modelId="{5B167FA7-6B74-485E-B5FE-BE2941B77E37}" type="pres">
      <dgm:prSet presAssocID="{EC503205-36D2-4BF2-93F9-D94822C18EB4}" presName="parTx" presStyleLbl="revTx" presStyleIdx="1" presStyleCnt="8">
        <dgm:presLayoutVars>
          <dgm:chMax val="0"/>
          <dgm:chPref val="0"/>
        </dgm:presLayoutVars>
      </dgm:prSet>
      <dgm:spPr/>
    </dgm:pt>
    <dgm:pt modelId="{E470769F-7503-4D15-A3EA-31AAD674B0DC}" type="pres">
      <dgm:prSet presAssocID="{A91C78E4-6884-4718-9138-B73ECC4E4B75}" presName="sibTrans" presStyleCnt="0"/>
      <dgm:spPr/>
    </dgm:pt>
    <dgm:pt modelId="{EEE394D5-D66D-46D1-A409-E4B1AFE5E695}" type="pres">
      <dgm:prSet presAssocID="{088A1939-9FA6-4E35-9867-AF3F5F899A0E}" presName="compNode" presStyleCnt="0"/>
      <dgm:spPr/>
    </dgm:pt>
    <dgm:pt modelId="{DBFFC6CD-28C5-4DC8-B3E3-656CA967F6FC}" type="pres">
      <dgm:prSet presAssocID="{088A1939-9FA6-4E35-9867-AF3F5F899A0E}" presName="bgRect" presStyleLbl="bgShp" presStyleIdx="2" presStyleCnt="8"/>
      <dgm:spPr/>
    </dgm:pt>
    <dgm:pt modelId="{05FF6B15-E2D1-42C3-BFD6-5DCE06ABE0E1}" type="pres">
      <dgm:prSet presAssocID="{088A1939-9FA6-4E35-9867-AF3F5F899A0E}"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lp"/>
        </a:ext>
      </dgm:extLst>
    </dgm:pt>
    <dgm:pt modelId="{387A9654-5449-4E13-9E12-850C7113AF88}" type="pres">
      <dgm:prSet presAssocID="{088A1939-9FA6-4E35-9867-AF3F5F899A0E}" presName="spaceRect" presStyleCnt="0"/>
      <dgm:spPr/>
    </dgm:pt>
    <dgm:pt modelId="{67FFCED1-ED58-4AF7-9274-A5BAB7C7B7CC}" type="pres">
      <dgm:prSet presAssocID="{088A1939-9FA6-4E35-9867-AF3F5F899A0E}" presName="parTx" presStyleLbl="revTx" presStyleIdx="2" presStyleCnt="8">
        <dgm:presLayoutVars>
          <dgm:chMax val="0"/>
          <dgm:chPref val="0"/>
        </dgm:presLayoutVars>
      </dgm:prSet>
      <dgm:spPr/>
    </dgm:pt>
    <dgm:pt modelId="{41DE0A3D-FC92-4C73-8305-783860FDECF3}" type="pres">
      <dgm:prSet presAssocID="{8CA43EA2-B16D-48D4-BCF6-A780299CB684}" presName="sibTrans" presStyleCnt="0"/>
      <dgm:spPr/>
    </dgm:pt>
    <dgm:pt modelId="{BEE5296A-7BDE-40FD-8F6C-C94B30B94FCE}" type="pres">
      <dgm:prSet presAssocID="{77D4410B-3B1F-41D7-A4BB-4233CD2D5BB1}" presName="compNode" presStyleCnt="0"/>
      <dgm:spPr/>
    </dgm:pt>
    <dgm:pt modelId="{FB8E81F8-C3D8-4050-A492-3A5E744E228F}" type="pres">
      <dgm:prSet presAssocID="{77D4410B-3B1F-41D7-A4BB-4233CD2D5BB1}" presName="bgRect" presStyleLbl="bgShp" presStyleIdx="3" presStyleCnt="8"/>
      <dgm:spPr/>
    </dgm:pt>
    <dgm:pt modelId="{A2E38B40-2B28-4018-8725-C12B0CF4C9F0}" type="pres">
      <dgm:prSet presAssocID="{77D4410B-3B1F-41D7-A4BB-4233CD2D5BB1}"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us"/>
        </a:ext>
      </dgm:extLst>
    </dgm:pt>
    <dgm:pt modelId="{5A6EFC01-39F5-41F5-B6A0-59D2C6FD583C}" type="pres">
      <dgm:prSet presAssocID="{77D4410B-3B1F-41D7-A4BB-4233CD2D5BB1}" presName="spaceRect" presStyleCnt="0"/>
      <dgm:spPr/>
    </dgm:pt>
    <dgm:pt modelId="{0801F81A-12FB-4431-92DB-829515984A12}" type="pres">
      <dgm:prSet presAssocID="{77D4410B-3B1F-41D7-A4BB-4233CD2D5BB1}" presName="parTx" presStyleLbl="revTx" presStyleIdx="3" presStyleCnt="8">
        <dgm:presLayoutVars>
          <dgm:chMax val="0"/>
          <dgm:chPref val="0"/>
        </dgm:presLayoutVars>
      </dgm:prSet>
      <dgm:spPr/>
    </dgm:pt>
    <dgm:pt modelId="{4D5261CE-EE87-454D-8721-8C1D2919B373}" type="pres">
      <dgm:prSet presAssocID="{16A595C4-0504-4C27-AAC9-327B0C7A7B4D}" presName="sibTrans" presStyleCnt="0"/>
      <dgm:spPr/>
    </dgm:pt>
    <dgm:pt modelId="{AF58A376-C359-42C5-9747-629BE8FF7911}" type="pres">
      <dgm:prSet presAssocID="{2C8962DA-3CDA-40CB-B3A3-DDD5B03BB37E}" presName="compNode" presStyleCnt="0"/>
      <dgm:spPr/>
    </dgm:pt>
    <dgm:pt modelId="{CE75BA19-40E5-4AFF-8979-8A286C390BA9}" type="pres">
      <dgm:prSet presAssocID="{2C8962DA-3CDA-40CB-B3A3-DDD5B03BB37E}" presName="bgRect" presStyleLbl="bgShp" presStyleIdx="4" presStyleCnt="8"/>
      <dgm:spPr/>
    </dgm:pt>
    <dgm:pt modelId="{9971C481-E34B-44E4-A96B-64685311D900}" type="pres">
      <dgm:prSet presAssocID="{2C8962DA-3CDA-40CB-B3A3-DDD5B03BB37E}"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Kolben"/>
        </a:ext>
      </dgm:extLst>
    </dgm:pt>
    <dgm:pt modelId="{F65C4380-B9D2-4784-8546-F6AE6C9B7298}" type="pres">
      <dgm:prSet presAssocID="{2C8962DA-3CDA-40CB-B3A3-DDD5B03BB37E}" presName="spaceRect" presStyleCnt="0"/>
      <dgm:spPr/>
    </dgm:pt>
    <dgm:pt modelId="{3A71B74C-1F05-40D9-AC53-37CE3C7F0DF7}" type="pres">
      <dgm:prSet presAssocID="{2C8962DA-3CDA-40CB-B3A3-DDD5B03BB37E}" presName="parTx" presStyleLbl="revTx" presStyleIdx="4" presStyleCnt="8">
        <dgm:presLayoutVars>
          <dgm:chMax val="0"/>
          <dgm:chPref val="0"/>
        </dgm:presLayoutVars>
      </dgm:prSet>
      <dgm:spPr/>
    </dgm:pt>
    <dgm:pt modelId="{C92D545A-D68C-4827-A959-EC300743CD79}" type="pres">
      <dgm:prSet presAssocID="{311E8207-3CBA-4CCF-8428-43D0AC4C7BCA}" presName="sibTrans" presStyleCnt="0"/>
      <dgm:spPr/>
    </dgm:pt>
    <dgm:pt modelId="{17AAB53C-0DC4-41E9-9ED5-D247F5C0D7C9}" type="pres">
      <dgm:prSet presAssocID="{89286C4B-3FAC-4867-BF46-8613BA690949}" presName="compNode" presStyleCnt="0"/>
      <dgm:spPr/>
    </dgm:pt>
    <dgm:pt modelId="{F6C73C65-A2A5-485F-BB57-FFF6A49838AA}" type="pres">
      <dgm:prSet presAssocID="{89286C4B-3FAC-4867-BF46-8613BA690949}" presName="bgRect" presStyleLbl="bgShp" presStyleIdx="5" presStyleCnt="8"/>
      <dgm:spPr/>
    </dgm:pt>
    <dgm:pt modelId="{8093C2DD-8183-4845-92B5-7400DA1B4034}" type="pres">
      <dgm:prSet presAssocID="{89286C4B-3FAC-4867-BF46-8613BA690949}"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rille"/>
        </a:ext>
      </dgm:extLst>
    </dgm:pt>
    <dgm:pt modelId="{F7FB5D61-C27D-4BFF-89D7-2554D39CA3D6}" type="pres">
      <dgm:prSet presAssocID="{89286C4B-3FAC-4867-BF46-8613BA690949}" presName="spaceRect" presStyleCnt="0"/>
      <dgm:spPr/>
    </dgm:pt>
    <dgm:pt modelId="{7EA84A54-C88F-466E-8D81-B3B83D6A4B68}" type="pres">
      <dgm:prSet presAssocID="{89286C4B-3FAC-4867-BF46-8613BA690949}" presName="parTx" presStyleLbl="revTx" presStyleIdx="5" presStyleCnt="8">
        <dgm:presLayoutVars>
          <dgm:chMax val="0"/>
          <dgm:chPref val="0"/>
        </dgm:presLayoutVars>
      </dgm:prSet>
      <dgm:spPr/>
    </dgm:pt>
    <dgm:pt modelId="{9CAA36CF-F9D0-4A72-9815-22AF6C8E899D}" type="pres">
      <dgm:prSet presAssocID="{A4985ED4-732E-4991-9E36-A3121B7D86D3}" presName="sibTrans" presStyleCnt="0"/>
      <dgm:spPr/>
    </dgm:pt>
    <dgm:pt modelId="{E33DDF34-A96A-4355-994A-92B4E85FCEC4}" type="pres">
      <dgm:prSet presAssocID="{9304BED4-476E-49B1-845E-3851FE4D9FBB}" presName="compNode" presStyleCnt="0"/>
      <dgm:spPr/>
    </dgm:pt>
    <dgm:pt modelId="{2CE237BF-E03B-45C9-965C-992158872833}" type="pres">
      <dgm:prSet presAssocID="{9304BED4-476E-49B1-845E-3851FE4D9FBB}" presName="bgRect" presStyleLbl="bgShp" presStyleIdx="6" presStyleCnt="8"/>
      <dgm:spPr/>
    </dgm:pt>
    <dgm:pt modelId="{9A533127-5731-41C4-BC1E-8455CC1DAA50}" type="pres">
      <dgm:prSet presAssocID="{9304BED4-476E-49B1-845E-3851FE4D9FBB}" presName="iconRect" presStyleLbl="node1" presStyleIdx="6" presStyleCnt="8"/>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a:noFill/>
        </a:ln>
      </dgm:spPr>
      <dgm:extLst>
        <a:ext uri="{E40237B7-FDA0-4F09-8148-C483321AD2D9}">
          <dgm14:cNvPr xmlns:dgm14="http://schemas.microsoft.com/office/drawing/2010/diagram" id="0" name="" descr="Lupe mit einfarbiger Füllung"/>
        </a:ext>
      </dgm:extLst>
    </dgm:pt>
    <dgm:pt modelId="{586E7804-1A2F-42CA-985D-520140B76FC6}" type="pres">
      <dgm:prSet presAssocID="{9304BED4-476E-49B1-845E-3851FE4D9FBB}" presName="spaceRect" presStyleCnt="0"/>
      <dgm:spPr/>
    </dgm:pt>
    <dgm:pt modelId="{F444B689-952A-4E91-A743-6422906FF134}" type="pres">
      <dgm:prSet presAssocID="{9304BED4-476E-49B1-845E-3851FE4D9FBB}" presName="parTx" presStyleLbl="revTx" presStyleIdx="6" presStyleCnt="8">
        <dgm:presLayoutVars>
          <dgm:chMax val="0"/>
          <dgm:chPref val="0"/>
        </dgm:presLayoutVars>
      </dgm:prSet>
      <dgm:spPr/>
    </dgm:pt>
    <dgm:pt modelId="{39C5434B-90EF-47B4-99E9-6C18CCE56F71}" type="pres">
      <dgm:prSet presAssocID="{29207DA6-A340-4144-9F99-36B4E28B5C62}" presName="sibTrans" presStyleCnt="0"/>
      <dgm:spPr/>
    </dgm:pt>
    <dgm:pt modelId="{A4833697-E5B8-40C2-9F2F-4F1CBEC11F2F}" type="pres">
      <dgm:prSet presAssocID="{F0BABB6A-A342-410B-BFC6-FDFABF315A4B}" presName="compNode" presStyleCnt="0"/>
      <dgm:spPr/>
    </dgm:pt>
    <dgm:pt modelId="{C5FCC0A4-3150-49DF-8168-7D330EAB14B8}" type="pres">
      <dgm:prSet presAssocID="{F0BABB6A-A342-410B-BFC6-FDFABF315A4B}" presName="bgRect" presStyleLbl="bgShp" presStyleIdx="7" presStyleCnt="8"/>
      <dgm:spPr/>
    </dgm:pt>
    <dgm:pt modelId="{A3CE9C96-BCE8-41E7-831D-0397CD63E411}" type="pres">
      <dgm:prSet presAssocID="{F0BABB6A-A342-410B-BFC6-FDFABF315A4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Lehrer"/>
        </a:ext>
      </dgm:extLst>
    </dgm:pt>
    <dgm:pt modelId="{34A9249C-E765-41D9-9062-62E33C3A7F03}" type="pres">
      <dgm:prSet presAssocID="{F0BABB6A-A342-410B-BFC6-FDFABF315A4B}" presName="spaceRect" presStyleCnt="0"/>
      <dgm:spPr/>
    </dgm:pt>
    <dgm:pt modelId="{7B3FC386-26E6-4BCB-8BAC-65EC43FFB37C}" type="pres">
      <dgm:prSet presAssocID="{F0BABB6A-A342-410B-BFC6-FDFABF315A4B}" presName="parTx" presStyleLbl="revTx" presStyleIdx="7" presStyleCnt="8">
        <dgm:presLayoutVars>
          <dgm:chMax val="0"/>
          <dgm:chPref val="0"/>
        </dgm:presLayoutVars>
      </dgm:prSet>
      <dgm:spPr/>
    </dgm:pt>
  </dgm:ptLst>
  <dgm:cxnLst>
    <dgm:cxn modelId="{9C706002-ECDE-4344-808C-5B0BADD1CDD4}" srcId="{1BD90AA0-D4D3-485F-B6E7-7ADD9A9AA5F2}" destId="{9304BED4-476E-49B1-845E-3851FE4D9FBB}" srcOrd="6" destOrd="0" parTransId="{BA3DAFA7-ACCD-4EEE-BB0D-CA0B0BB7CA3F}" sibTransId="{29207DA6-A340-4144-9F99-36B4E28B5C62}"/>
    <dgm:cxn modelId="{336A5144-C822-458A-805A-5A9C67513142}" type="presOf" srcId="{2C8962DA-3CDA-40CB-B3A3-DDD5B03BB37E}" destId="{3A71B74C-1F05-40D9-AC53-37CE3C7F0DF7}" srcOrd="0" destOrd="0" presId="urn:microsoft.com/office/officeart/2018/2/layout/IconVerticalSolidList"/>
    <dgm:cxn modelId="{67502266-BF42-48F6-BCD5-7E26F83DA98A}" srcId="{1BD90AA0-D4D3-485F-B6E7-7ADD9A9AA5F2}" destId="{F0BABB6A-A342-410B-BFC6-FDFABF315A4B}" srcOrd="7" destOrd="0" parTransId="{E8F0FFCC-8959-4074-94F9-58687E96572A}" sibTransId="{F6E39F6D-919F-434D-AA5C-9A3B31298635}"/>
    <dgm:cxn modelId="{10671D58-A392-497F-8873-C147E0C5AE66}" srcId="{1BD90AA0-D4D3-485F-B6E7-7ADD9A9AA5F2}" destId="{9607F968-0F25-4300-962A-931F1C32D811}" srcOrd="0" destOrd="0" parTransId="{F1072D09-818A-4E1B-B0E0-5AE928C9B3DE}" sibTransId="{14FD3A61-AAFE-4824-8F89-6D0D7B8E6D65}"/>
    <dgm:cxn modelId="{D5E16782-8346-4B8E-A1BC-CB2AA485323D}" srcId="{1BD90AA0-D4D3-485F-B6E7-7ADD9A9AA5F2}" destId="{088A1939-9FA6-4E35-9867-AF3F5F899A0E}" srcOrd="2" destOrd="0" parTransId="{72489DFB-B446-47C6-93F5-31DDEBC77ADD}" sibTransId="{8CA43EA2-B16D-48D4-BCF6-A780299CB684}"/>
    <dgm:cxn modelId="{7EBE1C83-EF5F-42F5-8418-CDD39B4104F2}" type="presOf" srcId="{F0BABB6A-A342-410B-BFC6-FDFABF315A4B}" destId="{7B3FC386-26E6-4BCB-8BAC-65EC43FFB37C}" srcOrd="0" destOrd="0" presId="urn:microsoft.com/office/officeart/2018/2/layout/IconVerticalSolidList"/>
    <dgm:cxn modelId="{C600C386-6BC3-459B-BA0C-ED22E381D6C2}" type="presOf" srcId="{088A1939-9FA6-4E35-9867-AF3F5F899A0E}" destId="{67FFCED1-ED58-4AF7-9274-A5BAB7C7B7CC}" srcOrd="0" destOrd="0" presId="urn:microsoft.com/office/officeart/2018/2/layout/IconVerticalSolidList"/>
    <dgm:cxn modelId="{FEDC6E90-FED6-4285-A085-DDF43440829C}" type="presOf" srcId="{89286C4B-3FAC-4867-BF46-8613BA690949}" destId="{7EA84A54-C88F-466E-8D81-B3B83D6A4B68}" srcOrd="0" destOrd="0" presId="urn:microsoft.com/office/officeart/2018/2/layout/IconVerticalSolidList"/>
    <dgm:cxn modelId="{5F66B996-F3F5-4267-A126-E907BFFFD245}" type="presOf" srcId="{EC503205-36D2-4BF2-93F9-D94822C18EB4}" destId="{5B167FA7-6B74-485E-B5FE-BE2941B77E37}" srcOrd="0" destOrd="0" presId="urn:microsoft.com/office/officeart/2018/2/layout/IconVerticalSolidList"/>
    <dgm:cxn modelId="{80E42FA2-6F4C-4B63-BDE9-9F9EF2DA0D95}" type="presOf" srcId="{1BD90AA0-D4D3-485F-B6E7-7ADD9A9AA5F2}" destId="{66145191-A347-4DD2-9553-1E54711FF529}" srcOrd="0" destOrd="0" presId="urn:microsoft.com/office/officeart/2018/2/layout/IconVerticalSolidList"/>
    <dgm:cxn modelId="{F24BA3BE-4FB0-474F-BCD5-E91F1308F002}" srcId="{1BD90AA0-D4D3-485F-B6E7-7ADD9A9AA5F2}" destId="{EC503205-36D2-4BF2-93F9-D94822C18EB4}" srcOrd="1" destOrd="0" parTransId="{D5A86694-4C11-46C0-AA93-FE665A4F2A17}" sibTransId="{A91C78E4-6884-4718-9138-B73ECC4E4B75}"/>
    <dgm:cxn modelId="{A60D19C7-A09C-45A0-8667-360E5B4C7370}" srcId="{1BD90AA0-D4D3-485F-B6E7-7ADD9A9AA5F2}" destId="{77D4410B-3B1F-41D7-A4BB-4233CD2D5BB1}" srcOrd="3" destOrd="0" parTransId="{B8A67541-BEEE-446A-93CD-F54BBAEC50BF}" sibTransId="{16A595C4-0504-4C27-AAC9-327B0C7A7B4D}"/>
    <dgm:cxn modelId="{988DCBCD-7E05-4D73-B11D-B0FF1A68E2F2}" type="presOf" srcId="{77D4410B-3B1F-41D7-A4BB-4233CD2D5BB1}" destId="{0801F81A-12FB-4431-92DB-829515984A12}" srcOrd="0" destOrd="0" presId="urn:microsoft.com/office/officeart/2018/2/layout/IconVerticalSolidList"/>
    <dgm:cxn modelId="{9C7988D0-F618-49A7-9CE9-65122FA9C724}" srcId="{1BD90AA0-D4D3-485F-B6E7-7ADD9A9AA5F2}" destId="{2C8962DA-3CDA-40CB-B3A3-DDD5B03BB37E}" srcOrd="4" destOrd="0" parTransId="{7AB5EC78-36D8-4AFD-8669-2C299FE92EE8}" sibTransId="{311E8207-3CBA-4CCF-8428-43D0AC4C7BCA}"/>
    <dgm:cxn modelId="{5D1C05DF-2E01-4BF8-8672-D6663C678A81}" type="presOf" srcId="{9607F968-0F25-4300-962A-931F1C32D811}" destId="{6C043C9B-D3B8-4154-8648-E69F6CFD5B60}" srcOrd="0" destOrd="0" presId="urn:microsoft.com/office/officeart/2018/2/layout/IconVerticalSolidList"/>
    <dgm:cxn modelId="{8176DEE8-B7ED-42C4-8589-62CEF76DF2CA}" srcId="{1BD90AA0-D4D3-485F-B6E7-7ADD9A9AA5F2}" destId="{89286C4B-3FAC-4867-BF46-8613BA690949}" srcOrd="5" destOrd="0" parTransId="{9D4CCB18-8C99-4D92-8168-08AB683DF158}" sibTransId="{A4985ED4-732E-4991-9E36-A3121B7D86D3}"/>
    <dgm:cxn modelId="{C772ABFC-B147-4279-94A0-29CEF95AC214}" type="presOf" srcId="{9304BED4-476E-49B1-845E-3851FE4D9FBB}" destId="{F444B689-952A-4E91-A743-6422906FF134}" srcOrd="0" destOrd="0" presId="urn:microsoft.com/office/officeart/2018/2/layout/IconVerticalSolidList"/>
    <dgm:cxn modelId="{706F2013-1278-4510-80DB-64D0A88AF4D7}" type="presParOf" srcId="{66145191-A347-4DD2-9553-1E54711FF529}" destId="{39A90682-47A0-42FF-BC4D-B9659A814FF0}" srcOrd="0" destOrd="0" presId="urn:microsoft.com/office/officeart/2018/2/layout/IconVerticalSolidList"/>
    <dgm:cxn modelId="{449C592A-790B-4989-B494-D67FD16825AB}" type="presParOf" srcId="{39A90682-47A0-42FF-BC4D-B9659A814FF0}" destId="{1F2526BE-8BBC-41D7-B4B2-568B2EF32094}" srcOrd="0" destOrd="0" presId="urn:microsoft.com/office/officeart/2018/2/layout/IconVerticalSolidList"/>
    <dgm:cxn modelId="{97DE9D9F-3EE7-4E7B-A220-7196298589F2}" type="presParOf" srcId="{39A90682-47A0-42FF-BC4D-B9659A814FF0}" destId="{F0355F85-DBDC-436A-B6C9-5C2484256C5B}" srcOrd="1" destOrd="0" presId="urn:microsoft.com/office/officeart/2018/2/layout/IconVerticalSolidList"/>
    <dgm:cxn modelId="{2C2E174E-0943-4988-836F-BBCAA009915D}" type="presParOf" srcId="{39A90682-47A0-42FF-BC4D-B9659A814FF0}" destId="{5518F94B-7F04-4CE5-A90E-E6ECB27B0DE9}" srcOrd="2" destOrd="0" presId="urn:microsoft.com/office/officeart/2018/2/layout/IconVerticalSolidList"/>
    <dgm:cxn modelId="{78A34222-0974-46A3-9B53-B78A1ECE27D3}" type="presParOf" srcId="{39A90682-47A0-42FF-BC4D-B9659A814FF0}" destId="{6C043C9B-D3B8-4154-8648-E69F6CFD5B60}" srcOrd="3" destOrd="0" presId="urn:microsoft.com/office/officeart/2018/2/layout/IconVerticalSolidList"/>
    <dgm:cxn modelId="{BB676B6A-B827-4472-B26B-CC76F803A578}" type="presParOf" srcId="{66145191-A347-4DD2-9553-1E54711FF529}" destId="{A8F03B17-CE55-4199-9A45-44E76759FB66}" srcOrd="1" destOrd="0" presId="urn:microsoft.com/office/officeart/2018/2/layout/IconVerticalSolidList"/>
    <dgm:cxn modelId="{15C7E6CB-A601-40EE-8E81-FDA47F84AFFC}" type="presParOf" srcId="{66145191-A347-4DD2-9553-1E54711FF529}" destId="{E7B76CC7-6977-4BE8-916E-174A6AF75F41}" srcOrd="2" destOrd="0" presId="urn:microsoft.com/office/officeart/2018/2/layout/IconVerticalSolidList"/>
    <dgm:cxn modelId="{28AFDFF4-1F6F-437D-BFA3-D07F30C69F4A}" type="presParOf" srcId="{E7B76CC7-6977-4BE8-916E-174A6AF75F41}" destId="{60AC1015-281C-44DE-98B3-3806A222710D}" srcOrd="0" destOrd="0" presId="urn:microsoft.com/office/officeart/2018/2/layout/IconVerticalSolidList"/>
    <dgm:cxn modelId="{55B8C2E5-8D03-4A89-B203-ADD3C97DDDCA}" type="presParOf" srcId="{E7B76CC7-6977-4BE8-916E-174A6AF75F41}" destId="{4D386F19-4EF2-4F11-810B-DCB5996110F3}" srcOrd="1" destOrd="0" presId="urn:microsoft.com/office/officeart/2018/2/layout/IconVerticalSolidList"/>
    <dgm:cxn modelId="{C7473489-A203-4477-8887-128D1F93A377}" type="presParOf" srcId="{E7B76CC7-6977-4BE8-916E-174A6AF75F41}" destId="{5751309F-F2D8-4653-8E57-B552CD691B82}" srcOrd="2" destOrd="0" presId="urn:microsoft.com/office/officeart/2018/2/layout/IconVerticalSolidList"/>
    <dgm:cxn modelId="{14244AD6-28F9-4BEE-9F90-244E5BB3E130}" type="presParOf" srcId="{E7B76CC7-6977-4BE8-916E-174A6AF75F41}" destId="{5B167FA7-6B74-485E-B5FE-BE2941B77E37}" srcOrd="3" destOrd="0" presId="urn:microsoft.com/office/officeart/2018/2/layout/IconVerticalSolidList"/>
    <dgm:cxn modelId="{EBE87C44-FC3A-4F5C-BE10-BC041103B887}" type="presParOf" srcId="{66145191-A347-4DD2-9553-1E54711FF529}" destId="{E470769F-7503-4D15-A3EA-31AAD674B0DC}" srcOrd="3" destOrd="0" presId="urn:microsoft.com/office/officeart/2018/2/layout/IconVerticalSolidList"/>
    <dgm:cxn modelId="{9FEB62C9-7404-41A4-91C4-19C04DE82B42}" type="presParOf" srcId="{66145191-A347-4DD2-9553-1E54711FF529}" destId="{EEE394D5-D66D-46D1-A409-E4B1AFE5E695}" srcOrd="4" destOrd="0" presId="urn:microsoft.com/office/officeart/2018/2/layout/IconVerticalSolidList"/>
    <dgm:cxn modelId="{D3652110-F511-4ED5-86A5-5ECB067AE583}" type="presParOf" srcId="{EEE394D5-D66D-46D1-A409-E4B1AFE5E695}" destId="{DBFFC6CD-28C5-4DC8-B3E3-656CA967F6FC}" srcOrd="0" destOrd="0" presId="urn:microsoft.com/office/officeart/2018/2/layout/IconVerticalSolidList"/>
    <dgm:cxn modelId="{E5BC28F8-4A04-4472-A173-BD854CE4C2ED}" type="presParOf" srcId="{EEE394D5-D66D-46D1-A409-E4B1AFE5E695}" destId="{05FF6B15-E2D1-42C3-BFD6-5DCE06ABE0E1}" srcOrd="1" destOrd="0" presId="urn:microsoft.com/office/officeart/2018/2/layout/IconVerticalSolidList"/>
    <dgm:cxn modelId="{46F4C617-FAA1-4CB5-B302-BDABE9DA6F96}" type="presParOf" srcId="{EEE394D5-D66D-46D1-A409-E4B1AFE5E695}" destId="{387A9654-5449-4E13-9E12-850C7113AF88}" srcOrd="2" destOrd="0" presId="urn:microsoft.com/office/officeart/2018/2/layout/IconVerticalSolidList"/>
    <dgm:cxn modelId="{266A1CFE-BB09-4379-8F31-00206DF1D0AF}" type="presParOf" srcId="{EEE394D5-D66D-46D1-A409-E4B1AFE5E695}" destId="{67FFCED1-ED58-4AF7-9274-A5BAB7C7B7CC}" srcOrd="3" destOrd="0" presId="urn:microsoft.com/office/officeart/2018/2/layout/IconVerticalSolidList"/>
    <dgm:cxn modelId="{1CBF0667-F2E5-4DCF-924A-790C735B6202}" type="presParOf" srcId="{66145191-A347-4DD2-9553-1E54711FF529}" destId="{41DE0A3D-FC92-4C73-8305-783860FDECF3}" srcOrd="5" destOrd="0" presId="urn:microsoft.com/office/officeart/2018/2/layout/IconVerticalSolidList"/>
    <dgm:cxn modelId="{E9AD23E3-4B06-4230-9CB5-A131C73478AD}" type="presParOf" srcId="{66145191-A347-4DD2-9553-1E54711FF529}" destId="{BEE5296A-7BDE-40FD-8F6C-C94B30B94FCE}" srcOrd="6" destOrd="0" presId="urn:microsoft.com/office/officeart/2018/2/layout/IconVerticalSolidList"/>
    <dgm:cxn modelId="{E010C59D-3E3B-43FC-99F2-A02D074DA8BD}" type="presParOf" srcId="{BEE5296A-7BDE-40FD-8F6C-C94B30B94FCE}" destId="{FB8E81F8-C3D8-4050-A492-3A5E744E228F}" srcOrd="0" destOrd="0" presId="urn:microsoft.com/office/officeart/2018/2/layout/IconVerticalSolidList"/>
    <dgm:cxn modelId="{4215F420-BA61-4B7B-9790-54A40EF965BE}" type="presParOf" srcId="{BEE5296A-7BDE-40FD-8F6C-C94B30B94FCE}" destId="{A2E38B40-2B28-4018-8725-C12B0CF4C9F0}" srcOrd="1" destOrd="0" presId="urn:microsoft.com/office/officeart/2018/2/layout/IconVerticalSolidList"/>
    <dgm:cxn modelId="{0D5EA10B-1C52-4A2C-84E9-C72862BF2B9B}" type="presParOf" srcId="{BEE5296A-7BDE-40FD-8F6C-C94B30B94FCE}" destId="{5A6EFC01-39F5-41F5-B6A0-59D2C6FD583C}" srcOrd="2" destOrd="0" presId="urn:microsoft.com/office/officeart/2018/2/layout/IconVerticalSolidList"/>
    <dgm:cxn modelId="{8406C8D8-DD9B-4B13-BD6D-3782F64B9724}" type="presParOf" srcId="{BEE5296A-7BDE-40FD-8F6C-C94B30B94FCE}" destId="{0801F81A-12FB-4431-92DB-829515984A12}" srcOrd="3" destOrd="0" presId="urn:microsoft.com/office/officeart/2018/2/layout/IconVerticalSolidList"/>
    <dgm:cxn modelId="{C0EC6323-40D7-4551-8CCB-ECB366747EBD}" type="presParOf" srcId="{66145191-A347-4DD2-9553-1E54711FF529}" destId="{4D5261CE-EE87-454D-8721-8C1D2919B373}" srcOrd="7" destOrd="0" presId="urn:microsoft.com/office/officeart/2018/2/layout/IconVerticalSolidList"/>
    <dgm:cxn modelId="{A7810A0D-F7A1-4BEE-A8CE-B2503051E5B0}" type="presParOf" srcId="{66145191-A347-4DD2-9553-1E54711FF529}" destId="{AF58A376-C359-42C5-9747-629BE8FF7911}" srcOrd="8" destOrd="0" presId="urn:microsoft.com/office/officeart/2018/2/layout/IconVerticalSolidList"/>
    <dgm:cxn modelId="{B38C2EC1-F84F-4392-9FFB-771DF80F23D4}" type="presParOf" srcId="{AF58A376-C359-42C5-9747-629BE8FF7911}" destId="{CE75BA19-40E5-4AFF-8979-8A286C390BA9}" srcOrd="0" destOrd="0" presId="urn:microsoft.com/office/officeart/2018/2/layout/IconVerticalSolidList"/>
    <dgm:cxn modelId="{696A947C-0EF8-4E8F-8AEE-6139FC2E151B}" type="presParOf" srcId="{AF58A376-C359-42C5-9747-629BE8FF7911}" destId="{9971C481-E34B-44E4-A96B-64685311D900}" srcOrd="1" destOrd="0" presId="urn:microsoft.com/office/officeart/2018/2/layout/IconVerticalSolidList"/>
    <dgm:cxn modelId="{0CA812C9-9AF5-4D16-BF13-5DEC8D7617FD}" type="presParOf" srcId="{AF58A376-C359-42C5-9747-629BE8FF7911}" destId="{F65C4380-B9D2-4784-8546-F6AE6C9B7298}" srcOrd="2" destOrd="0" presId="urn:microsoft.com/office/officeart/2018/2/layout/IconVerticalSolidList"/>
    <dgm:cxn modelId="{86C221BD-5A99-4562-ADEE-D66A4F49F974}" type="presParOf" srcId="{AF58A376-C359-42C5-9747-629BE8FF7911}" destId="{3A71B74C-1F05-40D9-AC53-37CE3C7F0DF7}" srcOrd="3" destOrd="0" presId="urn:microsoft.com/office/officeart/2018/2/layout/IconVerticalSolidList"/>
    <dgm:cxn modelId="{77F3C0A3-05D7-4E89-B0C8-1A7EF025654E}" type="presParOf" srcId="{66145191-A347-4DD2-9553-1E54711FF529}" destId="{C92D545A-D68C-4827-A959-EC300743CD79}" srcOrd="9" destOrd="0" presId="urn:microsoft.com/office/officeart/2018/2/layout/IconVerticalSolidList"/>
    <dgm:cxn modelId="{DA74409D-D54A-4D3F-85A7-5EA6A51B3DE1}" type="presParOf" srcId="{66145191-A347-4DD2-9553-1E54711FF529}" destId="{17AAB53C-0DC4-41E9-9ED5-D247F5C0D7C9}" srcOrd="10" destOrd="0" presId="urn:microsoft.com/office/officeart/2018/2/layout/IconVerticalSolidList"/>
    <dgm:cxn modelId="{D361A70A-76E1-42BF-9175-1AA156B80729}" type="presParOf" srcId="{17AAB53C-0DC4-41E9-9ED5-D247F5C0D7C9}" destId="{F6C73C65-A2A5-485F-BB57-FFF6A49838AA}" srcOrd="0" destOrd="0" presId="urn:microsoft.com/office/officeart/2018/2/layout/IconVerticalSolidList"/>
    <dgm:cxn modelId="{71E8EB84-3CA2-4E42-BC71-F75456477BFB}" type="presParOf" srcId="{17AAB53C-0DC4-41E9-9ED5-D247F5C0D7C9}" destId="{8093C2DD-8183-4845-92B5-7400DA1B4034}" srcOrd="1" destOrd="0" presId="urn:microsoft.com/office/officeart/2018/2/layout/IconVerticalSolidList"/>
    <dgm:cxn modelId="{AEECE9C9-B14A-489D-A803-AADF6108414B}" type="presParOf" srcId="{17AAB53C-0DC4-41E9-9ED5-D247F5C0D7C9}" destId="{F7FB5D61-C27D-4BFF-89D7-2554D39CA3D6}" srcOrd="2" destOrd="0" presId="urn:microsoft.com/office/officeart/2018/2/layout/IconVerticalSolidList"/>
    <dgm:cxn modelId="{9EF761E5-09EB-47E9-AD81-EBB48BF458D4}" type="presParOf" srcId="{17AAB53C-0DC4-41E9-9ED5-D247F5C0D7C9}" destId="{7EA84A54-C88F-466E-8D81-B3B83D6A4B68}" srcOrd="3" destOrd="0" presId="urn:microsoft.com/office/officeart/2018/2/layout/IconVerticalSolidList"/>
    <dgm:cxn modelId="{F923D59D-8CC8-4269-B9A0-6885C63A2FE9}" type="presParOf" srcId="{66145191-A347-4DD2-9553-1E54711FF529}" destId="{9CAA36CF-F9D0-4A72-9815-22AF6C8E899D}" srcOrd="11" destOrd="0" presId="urn:microsoft.com/office/officeart/2018/2/layout/IconVerticalSolidList"/>
    <dgm:cxn modelId="{E4959037-9D8A-4DA0-998D-9BEA71BB5B50}" type="presParOf" srcId="{66145191-A347-4DD2-9553-1E54711FF529}" destId="{E33DDF34-A96A-4355-994A-92B4E85FCEC4}" srcOrd="12" destOrd="0" presId="urn:microsoft.com/office/officeart/2018/2/layout/IconVerticalSolidList"/>
    <dgm:cxn modelId="{9548CF98-90B6-4621-8EC2-12727528A43B}" type="presParOf" srcId="{E33DDF34-A96A-4355-994A-92B4E85FCEC4}" destId="{2CE237BF-E03B-45C9-965C-992158872833}" srcOrd="0" destOrd="0" presId="urn:microsoft.com/office/officeart/2018/2/layout/IconVerticalSolidList"/>
    <dgm:cxn modelId="{EB379BC7-B1C2-450A-A876-A2E4973AB1E7}" type="presParOf" srcId="{E33DDF34-A96A-4355-994A-92B4E85FCEC4}" destId="{9A533127-5731-41C4-BC1E-8455CC1DAA50}" srcOrd="1" destOrd="0" presId="urn:microsoft.com/office/officeart/2018/2/layout/IconVerticalSolidList"/>
    <dgm:cxn modelId="{6C99F5A4-8481-4344-8368-49F22F791697}" type="presParOf" srcId="{E33DDF34-A96A-4355-994A-92B4E85FCEC4}" destId="{586E7804-1A2F-42CA-985D-520140B76FC6}" srcOrd="2" destOrd="0" presId="urn:microsoft.com/office/officeart/2018/2/layout/IconVerticalSolidList"/>
    <dgm:cxn modelId="{58E325E4-18D7-435A-864E-9F30E39A33C8}" type="presParOf" srcId="{E33DDF34-A96A-4355-994A-92B4E85FCEC4}" destId="{F444B689-952A-4E91-A743-6422906FF134}" srcOrd="3" destOrd="0" presId="urn:microsoft.com/office/officeart/2018/2/layout/IconVerticalSolidList"/>
    <dgm:cxn modelId="{E5DCC539-3FB2-4BB2-9C6C-77FCC2BEC843}" type="presParOf" srcId="{66145191-A347-4DD2-9553-1E54711FF529}" destId="{39C5434B-90EF-47B4-99E9-6C18CCE56F71}" srcOrd="13" destOrd="0" presId="urn:microsoft.com/office/officeart/2018/2/layout/IconVerticalSolidList"/>
    <dgm:cxn modelId="{F7C6C79E-5118-429A-8419-D30EFAA9AA48}" type="presParOf" srcId="{66145191-A347-4DD2-9553-1E54711FF529}" destId="{A4833697-E5B8-40C2-9F2F-4F1CBEC11F2F}" srcOrd="14" destOrd="0" presId="urn:microsoft.com/office/officeart/2018/2/layout/IconVerticalSolidList"/>
    <dgm:cxn modelId="{5FFFF681-CEDF-4C0D-AED2-1DDFC66E0188}" type="presParOf" srcId="{A4833697-E5B8-40C2-9F2F-4F1CBEC11F2F}" destId="{C5FCC0A4-3150-49DF-8168-7D330EAB14B8}" srcOrd="0" destOrd="0" presId="urn:microsoft.com/office/officeart/2018/2/layout/IconVerticalSolidList"/>
    <dgm:cxn modelId="{B8BBE477-3400-41FA-9C96-71F651595532}" type="presParOf" srcId="{A4833697-E5B8-40C2-9F2F-4F1CBEC11F2F}" destId="{A3CE9C96-BCE8-41E7-831D-0397CD63E411}" srcOrd="1" destOrd="0" presId="urn:microsoft.com/office/officeart/2018/2/layout/IconVerticalSolidList"/>
    <dgm:cxn modelId="{E85EA47C-1F7B-42FD-A154-211876ABF110}" type="presParOf" srcId="{A4833697-E5B8-40C2-9F2F-4F1CBEC11F2F}" destId="{34A9249C-E765-41D9-9062-62E33C3A7F03}" srcOrd="2" destOrd="0" presId="urn:microsoft.com/office/officeart/2018/2/layout/IconVerticalSolidList"/>
    <dgm:cxn modelId="{64479A09-BFE1-4A89-87B1-09E04C2AA0B8}" type="presParOf" srcId="{A4833697-E5B8-40C2-9F2F-4F1CBEC11F2F}" destId="{7B3FC386-26E6-4BCB-8BAC-65EC43FFB3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526BE-8BBC-41D7-B4B2-568B2EF32094}">
      <dsp:nvSpPr>
        <dsp:cNvPr id="0" name=""/>
        <dsp:cNvSpPr/>
      </dsp:nvSpPr>
      <dsp:spPr>
        <a:xfrm>
          <a:off x="0" y="682"/>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355F85-DBDC-436A-B6C9-5C2484256C5B}">
      <dsp:nvSpPr>
        <dsp:cNvPr id="0" name=""/>
        <dsp:cNvSpPr/>
      </dsp:nvSpPr>
      <dsp:spPr>
        <a:xfrm>
          <a:off x="173370" y="129635"/>
          <a:ext cx="315219" cy="3152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043C9B-D3B8-4154-8648-E69F6CFD5B60}">
      <dsp:nvSpPr>
        <dsp:cNvPr id="0" name=""/>
        <dsp:cNvSpPr/>
      </dsp:nvSpPr>
      <dsp:spPr>
        <a:xfrm>
          <a:off x="661960" y="682"/>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dirty="0"/>
            <a:t>Geschichte des Glases</a:t>
          </a:r>
          <a:endParaRPr lang="de-DE" sz="1600" b="1" kern="1200" dirty="0"/>
        </a:p>
      </dsp:txBody>
      <dsp:txXfrm>
        <a:off x="661960" y="682"/>
        <a:ext cx="5583304" cy="573126"/>
      </dsp:txXfrm>
    </dsp:sp>
    <dsp:sp modelId="{60AC1015-281C-44DE-98B3-3806A222710D}">
      <dsp:nvSpPr>
        <dsp:cNvPr id="0" name=""/>
        <dsp:cNvSpPr/>
      </dsp:nvSpPr>
      <dsp:spPr>
        <a:xfrm>
          <a:off x="0" y="717090"/>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386F19-4EF2-4F11-810B-DCB5996110F3}">
      <dsp:nvSpPr>
        <dsp:cNvPr id="0" name=""/>
        <dsp:cNvSpPr/>
      </dsp:nvSpPr>
      <dsp:spPr>
        <a:xfrm>
          <a:off x="173370" y="846043"/>
          <a:ext cx="315219" cy="3152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167FA7-6B74-485E-B5FE-BE2941B77E37}">
      <dsp:nvSpPr>
        <dsp:cNvPr id="0" name=""/>
        <dsp:cNvSpPr/>
      </dsp:nvSpPr>
      <dsp:spPr>
        <a:xfrm>
          <a:off x="661960" y="717090"/>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a:t>Wie Glas hergestellt wird</a:t>
          </a:r>
          <a:endParaRPr lang="de-DE" sz="1600" b="1" kern="1200" dirty="0"/>
        </a:p>
      </dsp:txBody>
      <dsp:txXfrm>
        <a:off x="661960" y="717090"/>
        <a:ext cx="5583304" cy="573126"/>
      </dsp:txXfrm>
    </dsp:sp>
    <dsp:sp modelId="{DBFFC6CD-28C5-4DC8-B3E3-656CA967F6FC}">
      <dsp:nvSpPr>
        <dsp:cNvPr id="0" name=""/>
        <dsp:cNvSpPr/>
      </dsp:nvSpPr>
      <dsp:spPr>
        <a:xfrm>
          <a:off x="0" y="1433498"/>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FF6B15-E2D1-42C3-BFD6-5DCE06ABE0E1}">
      <dsp:nvSpPr>
        <dsp:cNvPr id="0" name=""/>
        <dsp:cNvSpPr/>
      </dsp:nvSpPr>
      <dsp:spPr>
        <a:xfrm>
          <a:off x="173370" y="1562451"/>
          <a:ext cx="315219" cy="3152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FFCED1-ED58-4AF7-9274-A5BAB7C7B7CC}">
      <dsp:nvSpPr>
        <dsp:cNvPr id="0" name=""/>
        <dsp:cNvSpPr/>
      </dsp:nvSpPr>
      <dsp:spPr>
        <a:xfrm>
          <a:off x="661960" y="1433498"/>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dirty="0"/>
            <a:t>Welche Glasarten es gibt</a:t>
          </a:r>
          <a:endParaRPr lang="de-DE" sz="1600" b="1" kern="1200" dirty="0"/>
        </a:p>
      </dsp:txBody>
      <dsp:txXfrm>
        <a:off x="661960" y="1433498"/>
        <a:ext cx="5583304" cy="573126"/>
      </dsp:txXfrm>
    </dsp:sp>
    <dsp:sp modelId="{FB8E81F8-C3D8-4050-A492-3A5E744E228F}">
      <dsp:nvSpPr>
        <dsp:cNvPr id="0" name=""/>
        <dsp:cNvSpPr/>
      </dsp:nvSpPr>
      <dsp:spPr>
        <a:xfrm>
          <a:off x="0" y="2149906"/>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E38B40-2B28-4018-8725-C12B0CF4C9F0}">
      <dsp:nvSpPr>
        <dsp:cNvPr id="0" name=""/>
        <dsp:cNvSpPr/>
      </dsp:nvSpPr>
      <dsp:spPr>
        <a:xfrm>
          <a:off x="173370" y="2278859"/>
          <a:ext cx="315219" cy="3152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01F81A-12FB-4431-92DB-829515984A12}">
      <dsp:nvSpPr>
        <dsp:cNvPr id="0" name=""/>
        <dsp:cNvSpPr/>
      </dsp:nvSpPr>
      <dsp:spPr>
        <a:xfrm>
          <a:off x="661960" y="2149906"/>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dirty="0"/>
            <a:t>Glas in unserem Leben</a:t>
          </a:r>
          <a:endParaRPr lang="de-DE" sz="1600" b="1" kern="1200" dirty="0"/>
        </a:p>
      </dsp:txBody>
      <dsp:txXfrm>
        <a:off x="661960" y="2149906"/>
        <a:ext cx="5583304" cy="573126"/>
      </dsp:txXfrm>
    </dsp:sp>
    <dsp:sp modelId="{CE75BA19-40E5-4AFF-8979-8A286C390BA9}">
      <dsp:nvSpPr>
        <dsp:cNvPr id="0" name=""/>
        <dsp:cNvSpPr/>
      </dsp:nvSpPr>
      <dsp:spPr>
        <a:xfrm>
          <a:off x="0" y="2866314"/>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1C481-E34B-44E4-A96B-64685311D900}">
      <dsp:nvSpPr>
        <dsp:cNvPr id="0" name=""/>
        <dsp:cNvSpPr/>
      </dsp:nvSpPr>
      <dsp:spPr>
        <a:xfrm>
          <a:off x="173370" y="2995267"/>
          <a:ext cx="315219" cy="31521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71B74C-1F05-40D9-AC53-37CE3C7F0DF7}">
      <dsp:nvSpPr>
        <dsp:cNvPr id="0" name=""/>
        <dsp:cNvSpPr/>
      </dsp:nvSpPr>
      <dsp:spPr>
        <a:xfrm>
          <a:off x="661960" y="2866314"/>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a:t>Experimentieren mit Glas</a:t>
          </a:r>
          <a:endParaRPr lang="de-DE" sz="1600" b="1" kern="1200" dirty="0"/>
        </a:p>
      </dsp:txBody>
      <dsp:txXfrm>
        <a:off x="661960" y="2866314"/>
        <a:ext cx="5583304" cy="573126"/>
      </dsp:txXfrm>
    </dsp:sp>
    <dsp:sp modelId="{F6C73C65-A2A5-485F-BB57-FFF6A49838AA}">
      <dsp:nvSpPr>
        <dsp:cNvPr id="0" name=""/>
        <dsp:cNvSpPr/>
      </dsp:nvSpPr>
      <dsp:spPr>
        <a:xfrm>
          <a:off x="0" y="3582722"/>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93C2DD-8183-4845-92B5-7400DA1B4034}">
      <dsp:nvSpPr>
        <dsp:cNvPr id="0" name=""/>
        <dsp:cNvSpPr/>
      </dsp:nvSpPr>
      <dsp:spPr>
        <a:xfrm>
          <a:off x="173370" y="3711675"/>
          <a:ext cx="315219" cy="31521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A84A54-C88F-466E-8D81-B3B83D6A4B68}">
      <dsp:nvSpPr>
        <dsp:cNvPr id="0" name=""/>
        <dsp:cNvSpPr/>
      </dsp:nvSpPr>
      <dsp:spPr>
        <a:xfrm>
          <a:off x="661960" y="3582722"/>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kern="1200"/>
            <a:t>Berufe mit VR-Brille erleben</a:t>
          </a:r>
          <a:endParaRPr lang="de-DE" sz="1600" b="1" kern="1200" dirty="0"/>
        </a:p>
      </dsp:txBody>
      <dsp:txXfrm>
        <a:off x="661960" y="3582722"/>
        <a:ext cx="5583304" cy="573126"/>
      </dsp:txXfrm>
    </dsp:sp>
    <dsp:sp modelId="{2CE237BF-E03B-45C9-965C-992158872833}">
      <dsp:nvSpPr>
        <dsp:cNvPr id="0" name=""/>
        <dsp:cNvSpPr/>
      </dsp:nvSpPr>
      <dsp:spPr>
        <a:xfrm>
          <a:off x="0" y="4299130"/>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533127-5731-41C4-BC1E-8455CC1DAA50}">
      <dsp:nvSpPr>
        <dsp:cNvPr id="0" name=""/>
        <dsp:cNvSpPr/>
      </dsp:nvSpPr>
      <dsp:spPr>
        <a:xfrm>
          <a:off x="173370" y="4428083"/>
          <a:ext cx="315219" cy="315219"/>
        </a:xfrm>
        <a:prstGeom prst="rect">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44B689-952A-4E91-A743-6422906FF134}">
      <dsp:nvSpPr>
        <dsp:cNvPr id="0" name=""/>
        <dsp:cNvSpPr/>
      </dsp:nvSpPr>
      <dsp:spPr>
        <a:xfrm>
          <a:off x="661960" y="4299130"/>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dirty="0"/>
            <a:t>Berufe recherchieren</a:t>
          </a:r>
          <a:endParaRPr lang="de-DE" sz="1600" b="1" kern="1200" dirty="0"/>
        </a:p>
      </dsp:txBody>
      <dsp:txXfrm>
        <a:off x="661960" y="4299130"/>
        <a:ext cx="5583304" cy="573126"/>
      </dsp:txXfrm>
    </dsp:sp>
    <dsp:sp modelId="{C5FCC0A4-3150-49DF-8168-7D330EAB14B8}">
      <dsp:nvSpPr>
        <dsp:cNvPr id="0" name=""/>
        <dsp:cNvSpPr/>
      </dsp:nvSpPr>
      <dsp:spPr>
        <a:xfrm>
          <a:off x="0" y="5015538"/>
          <a:ext cx="6245265" cy="57312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CE9C96-BCE8-41E7-831D-0397CD63E411}">
      <dsp:nvSpPr>
        <dsp:cNvPr id="0" name=""/>
        <dsp:cNvSpPr/>
      </dsp:nvSpPr>
      <dsp:spPr>
        <a:xfrm>
          <a:off x="173370" y="5144491"/>
          <a:ext cx="315219" cy="315219"/>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3FC386-26E6-4BCB-8BAC-65EC43FFB37C}">
      <dsp:nvSpPr>
        <dsp:cNvPr id="0" name=""/>
        <dsp:cNvSpPr/>
      </dsp:nvSpPr>
      <dsp:spPr>
        <a:xfrm>
          <a:off x="661960" y="5015538"/>
          <a:ext cx="5583304" cy="573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56" tIns="60656" rIns="60656" bIns="60656" numCol="1" spcCol="1270" anchor="ctr" anchorCtr="0">
          <a:noAutofit/>
        </a:bodyPr>
        <a:lstStyle/>
        <a:p>
          <a:pPr marL="0" lvl="0" indent="0" algn="l" defTabSz="711200">
            <a:lnSpc>
              <a:spcPct val="100000"/>
            </a:lnSpc>
            <a:spcBef>
              <a:spcPct val="0"/>
            </a:spcBef>
            <a:spcAft>
              <a:spcPct val="35000"/>
            </a:spcAft>
            <a:buNone/>
          </a:pPr>
          <a:r>
            <a:rPr lang="de-DE" sz="1600" b="1" i="0" kern="1200" dirty="0"/>
            <a:t>Berufe präsentieren</a:t>
          </a:r>
          <a:endParaRPr lang="de-DE" sz="1600" b="1" kern="1200" dirty="0"/>
        </a:p>
      </dsp:txBody>
      <dsp:txXfrm>
        <a:off x="661960" y="5015538"/>
        <a:ext cx="5583304" cy="57312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5EEA6D-9E03-4D6A-BF4C-F50386E8FF1F}" type="datetimeFigureOut">
              <a:rPr lang="de-DE" smtClean="0"/>
              <a:t>05.02.2025</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B7D335F-E424-4562-A716-59964DDAD7B1}" type="slidenum">
              <a:rPr lang="de-DE" smtClean="0"/>
              <a:t>‹Nr.›</a:t>
            </a:fld>
            <a:endParaRPr lang="de-DE"/>
          </a:p>
        </p:txBody>
      </p:sp>
    </p:spTree>
    <p:extLst>
      <p:ext uri="{BB962C8B-B14F-4D97-AF65-F5344CB8AC3E}">
        <p14:creationId xmlns:p14="http://schemas.microsoft.com/office/powerpoint/2010/main" val="2775229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B7D335F-E424-4562-A716-59964DDAD7B1}" type="slidenum">
              <a:rPr lang="de-DE" smtClean="0"/>
              <a:t>1</a:t>
            </a:fld>
            <a:endParaRPr lang="de-DE"/>
          </a:p>
        </p:txBody>
      </p:sp>
    </p:spTree>
    <p:extLst>
      <p:ext uri="{BB962C8B-B14F-4D97-AF65-F5344CB8AC3E}">
        <p14:creationId xmlns:p14="http://schemas.microsoft.com/office/powerpoint/2010/main" val="3526176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003C1-129D-BFDB-F48A-9AE0AACC6C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6832C-8639-4A83-88C3-23D37AC73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3F75E-DC7A-8E9B-077E-2A69CB40DF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E9F5BC-25A8-6FAC-E5F4-20654D299D7F}"/>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85139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05476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438167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DDA76-D3E9-046F-CD32-0195412D3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4F568-5AE8-920A-0ED2-C74D52C6F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A250C-DE8B-54F5-A2CF-1DC95C11A0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093B20-D815-C183-FBA4-7D2E5141F888}"/>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792728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840712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4153493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3657990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510501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B7D335F-E424-4562-A716-59964DDAD7B1}" type="slidenum">
              <a:rPr lang="de-DE" smtClean="0"/>
              <a:t>2</a:t>
            </a:fld>
            <a:endParaRPr lang="de-DE"/>
          </a:p>
        </p:txBody>
      </p:sp>
    </p:spTree>
    <p:extLst>
      <p:ext uri="{BB962C8B-B14F-4D97-AF65-F5344CB8AC3E}">
        <p14:creationId xmlns:p14="http://schemas.microsoft.com/office/powerpoint/2010/main" val="1694983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B7D335F-E424-4562-A716-59964DDAD7B1}" type="slidenum">
              <a:rPr lang="de-DE" smtClean="0"/>
              <a:t>26</a:t>
            </a:fld>
            <a:endParaRPr lang="de-DE"/>
          </a:p>
        </p:txBody>
      </p:sp>
    </p:spTree>
    <p:extLst>
      <p:ext uri="{BB962C8B-B14F-4D97-AF65-F5344CB8AC3E}">
        <p14:creationId xmlns:p14="http://schemas.microsoft.com/office/powerpoint/2010/main" val="332681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850194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B7D335F-E424-4562-A716-59964DDAD7B1}" type="slidenum">
              <a:rPr lang="de-DE" smtClean="0"/>
              <a:t>3</a:t>
            </a:fld>
            <a:endParaRPr lang="de-DE"/>
          </a:p>
        </p:txBody>
      </p:sp>
    </p:spTree>
    <p:extLst>
      <p:ext uri="{BB962C8B-B14F-4D97-AF65-F5344CB8AC3E}">
        <p14:creationId xmlns:p14="http://schemas.microsoft.com/office/powerpoint/2010/main" val="889539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581519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66612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222209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303592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D94605-CA9C-FC34-A9C9-BC8E1EA1812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DE" dirty="0"/>
          </a:p>
        </p:txBody>
      </p:sp>
      <p:sp>
        <p:nvSpPr>
          <p:cNvPr id="3" name="Untertitel 2">
            <a:extLst>
              <a:ext uri="{FF2B5EF4-FFF2-40B4-BE49-F238E27FC236}">
                <a16:creationId xmlns:a16="http://schemas.microsoft.com/office/drawing/2014/main" id="{BAC66233-4A9A-41CB-6546-F961F5B94F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603C150-7BB1-5ECD-8C19-15405AB7E748}"/>
              </a:ext>
            </a:extLst>
          </p:cNvPr>
          <p:cNvSpPr>
            <a:spLocks noGrp="1"/>
          </p:cNvSpPr>
          <p:nvPr>
            <p:ph type="dt" sz="half" idx="10"/>
          </p:nvPr>
        </p:nvSpPr>
        <p:spPr/>
        <p:txBody>
          <a:bodyPr/>
          <a:lstStyle/>
          <a:p>
            <a:fld id="{77CB5EED-D611-4D20-9F0A-59DF9AC7BB9E}" type="datetime1">
              <a:rPr lang="de-DE" smtClean="0"/>
              <a:t>05.02.2025</a:t>
            </a:fld>
            <a:endParaRPr lang="de-DE"/>
          </a:p>
        </p:txBody>
      </p:sp>
      <p:sp>
        <p:nvSpPr>
          <p:cNvPr id="5" name="Fußzeilenplatzhalter 4">
            <a:extLst>
              <a:ext uri="{FF2B5EF4-FFF2-40B4-BE49-F238E27FC236}">
                <a16:creationId xmlns:a16="http://schemas.microsoft.com/office/drawing/2014/main" id="{C502372F-CF74-7C1A-21BA-F795C251C2D9}"/>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09253D6D-12DF-F41C-77B7-55DEF374F382}"/>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3532779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3CB2C4-16A6-733C-4F2B-66CFE8EDD25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54D37F8-0315-9E73-7F80-3C9B3E65CAF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8CE72BC-47F0-5333-1BAD-166F0184C470}"/>
              </a:ext>
            </a:extLst>
          </p:cNvPr>
          <p:cNvSpPr>
            <a:spLocks noGrp="1"/>
          </p:cNvSpPr>
          <p:nvPr>
            <p:ph type="dt" sz="half" idx="10"/>
          </p:nvPr>
        </p:nvSpPr>
        <p:spPr/>
        <p:txBody>
          <a:bodyPr/>
          <a:lstStyle/>
          <a:p>
            <a:fld id="{FA1AFDC2-31E2-48D9-8748-36B0E827321B}" type="datetime1">
              <a:rPr lang="de-DE" smtClean="0"/>
              <a:t>05.02.2025</a:t>
            </a:fld>
            <a:endParaRPr lang="de-DE"/>
          </a:p>
        </p:txBody>
      </p:sp>
      <p:sp>
        <p:nvSpPr>
          <p:cNvPr id="5" name="Fußzeilenplatzhalter 4">
            <a:extLst>
              <a:ext uri="{FF2B5EF4-FFF2-40B4-BE49-F238E27FC236}">
                <a16:creationId xmlns:a16="http://schemas.microsoft.com/office/drawing/2014/main" id="{21F0E03C-DF57-6B8B-94A6-6BEE9418E449}"/>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F1626A8C-0F9C-7CFE-C36B-2A27EA0C095D}"/>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416811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7C6B68E-6CD2-423A-FB94-39FFD46D09F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6770969-BBB8-F41B-66DB-90F7430E78E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6D76893-5531-3427-1D38-83676ACD4442}"/>
              </a:ext>
            </a:extLst>
          </p:cNvPr>
          <p:cNvSpPr>
            <a:spLocks noGrp="1"/>
          </p:cNvSpPr>
          <p:nvPr>
            <p:ph type="dt" sz="half" idx="10"/>
          </p:nvPr>
        </p:nvSpPr>
        <p:spPr/>
        <p:txBody>
          <a:bodyPr/>
          <a:lstStyle/>
          <a:p>
            <a:fld id="{693C3932-951E-4E23-A39E-159D878A20FB}" type="datetime1">
              <a:rPr lang="de-DE" smtClean="0"/>
              <a:t>05.02.2025</a:t>
            </a:fld>
            <a:endParaRPr lang="de-DE"/>
          </a:p>
        </p:txBody>
      </p:sp>
      <p:sp>
        <p:nvSpPr>
          <p:cNvPr id="5" name="Fußzeilenplatzhalter 4">
            <a:extLst>
              <a:ext uri="{FF2B5EF4-FFF2-40B4-BE49-F238E27FC236}">
                <a16:creationId xmlns:a16="http://schemas.microsoft.com/office/drawing/2014/main" id="{BF84C1BB-C00D-F729-70D0-D68A09E6F1C9}"/>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EB8A1AA1-8EBC-F9E5-E6C7-7B27C334A16B}"/>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865881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519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B275F-D656-5F8C-493D-E563F25A0AC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964520E-5BE1-1C39-8DEF-767F793F9BF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CDF2237-3E84-61D6-3273-87F9D88C5E28}"/>
              </a:ext>
            </a:extLst>
          </p:cNvPr>
          <p:cNvSpPr>
            <a:spLocks noGrp="1"/>
          </p:cNvSpPr>
          <p:nvPr>
            <p:ph type="dt" sz="half" idx="10"/>
          </p:nvPr>
        </p:nvSpPr>
        <p:spPr/>
        <p:txBody>
          <a:bodyPr/>
          <a:lstStyle/>
          <a:p>
            <a:fld id="{CEE686D1-E7CE-4BAB-B996-16702F79F8BE}" type="datetime1">
              <a:rPr lang="de-DE" smtClean="0"/>
              <a:t>05.02.2025</a:t>
            </a:fld>
            <a:endParaRPr lang="de-DE"/>
          </a:p>
        </p:txBody>
      </p:sp>
      <p:sp>
        <p:nvSpPr>
          <p:cNvPr id="5" name="Fußzeilenplatzhalter 4">
            <a:extLst>
              <a:ext uri="{FF2B5EF4-FFF2-40B4-BE49-F238E27FC236}">
                <a16:creationId xmlns:a16="http://schemas.microsoft.com/office/drawing/2014/main" id="{50CC7447-8E65-2EA8-0A4F-BAFE8B0FC92B}"/>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23AB84A1-63DC-FDF5-374A-5B67A1ED15D5}"/>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748718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82FB5-8585-FD3A-A435-B64258A75DD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D2B6ED3-88D8-9947-8FFC-5131193F9F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9C16AA9-AB13-C8AC-3F6D-05FB4E36C1AC}"/>
              </a:ext>
            </a:extLst>
          </p:cNvPr>
          <p:cNvSpPr>
            <a:spLocks noGrp="1"/>
          </p:cNvSpPr>
          <p:nvPr>
            <p:ph type="dt" sz="half" idx="10"/>
          </p:nvPr>
        </p:nvSpPr>
        <p:spPr/>
        <p:txBody>
          <a:bodyPr/>
          <a:lstStyle/>
          <a:p>
            <a:fld id="{51D54423-BE05-4AEB-B058-BCC81774433B}" type="datetime1">
              <a:rPr lang="de-DE" smtClean="0"/>
              <a:t>05.02.2025</a:t>
            </a:fld>
            <a:endParaRPr lang="de-DE"/>
          </a:p>
        </p:txBody>
      </p:sp>
      <p:sp>
        <p:nvSpPr>
          <p:cNvPr id="5" name="Fußzeilenplatzhalter 4">
            <a:extLst>
              <a:ext uri="{FF2B5EF4-FFF2-40B4-BE49-F238E27FC236}">
                <a16:creationId xmlns:a16="http://schemas.microsoft.com/office/drawing/2014/main" id="{CCB56365-BA63-E3D4-8470-0071DEF4D02B}"/>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5CC01EEE-63F9-C3B4-88D8-FF2C434C30B4}"/>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2668281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8568E-FB97-4647-6F1C-9A5FA70340A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B87BF86-1231-0268-7322-DB40A402A87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772EF35-E637-1163-7688-53BC2A7C2CD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B0F5ACD-142D-C233-8C67-2F112DEAA646}"/>
              </a:ext>
            </a:extLst>
          </p:cNvPr>
          <p:cNvSpPr>
            <a:spLocks noGrp="1"/>
          </p:cNvSpPr>
          <p:nvPr>
            <p:ph type="dt" sz="half" idx="10"/>
          </p:nvPr>
        </p:nvSpPr>
        <p:spPr/>
        <p:txBody>
          <a:bodyPr/>
          <a:lstStyle/>
          <a:p>
            <a:fld id="{B1FB1473-568B-449D-9AC0-C85A449A6B98}" type="datetime1">
              <a:rPr lang="de-DE" smtClean="0"/>
              <a:t>05.02.2025</a:t>
            </a:fld>
            <a:endParaRPr lang="de-DE"/>
          </a:p>
        </p:txBody>
      </p:sp>
      <p:sp>
        <p:nvSpPr>
          <p:cNvPr id="6" name="Fußzeilenplatzhalter 5">
            <a:extLst>
              <a:ext uri="{FF2B5EF4-FFF2-40B4-BE49-F238E27FC236}">
                <a16:creationId xmlns:a16="http://schemas.microsoft.com/office/drawing/2014/main" id="{E1EA5DD4-1C8F-E749-2B77-DFA7F7F05CB5}"/>
              </a:ext>
            </a:extLst>
          </p:cNvPr>
          <p:cNvSpPr>
            <a:spLocks noGrp="1"/>
          </p:cNvSpPr>
          <p:nvPr>
            <p:ph type="ftr" sz="quarter" idx="11"/>
          </p:nvPr>
        </p:nvSpPr>
        <p:spPr/>
        <p:txBody>
          <a:bodyPr/>
          <a:lstStyle/>
          <a:p>
            <a:r>
              <a:rPr lang="de-DE"/>
              <a:t>Berufsorientierungspaket Glasindustrie</a:t>
            </a:r>
          </a:p>
        </p:txBody>
      </p:sp>
      <p:sp>
        <p:nvSpPr>
          <p:cNvPr id="7" name="Foliennummernplatzhalter 6">
            <a:extLst>
              <a:ext uri="{FF2B5EF4-FFF2-40B4-BE49-F238E27FC236}">
                <a16:creationId xmlns:a16="http://schemas.microsoft.com/office/drawing/2014/main" id="{A7E577B9-0C72-7628-FBEC-A8C070E8BCD9}"/>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2874532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A850D9-BE9C-7760-B9C1-A8D04303731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FD42F5B2-CB24-E41C-4B84-AECE3D9087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408ABF7-E186-389D-1422-8A4F1F7D66B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592356A-8DF6-B70A-7A03-E8447988CB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C5B74AB-54F8-EEC8-D39B-320075EA663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4CB782E-94DB-7C6D-5596-0365AD20FF79}"/>
              </a:ext>
            </a:extLst>
          </p:cNvPr>
          <p:cNvSpPr>
            <a:spLocks noGrp="1"/>
          </p:cNvSpPr>
          <p:nvPr>
            <p:ph type="dt" sz="half" idx="10"/>
          </p:nvPr>
        </p:nvSpPr>
        <p:spPr/>
        <p:txBody>
          <a:bodyPr/>
          <a:lstStyle/>
          <a:p>
            <a:fld id="{B4B6225A-2B55-40F1-AFAF-0E926B421379}" type="datetime1">
              <a:rPr lang="de-DE" smtClean="0"/>
              <a:t>05.02.2025</a:t>
            </a:fld>
            <a:endParaRPr lang="de-DE"/>
          </a:p>
        </p:txBody>
      </p:sp>
      <p:sp>
        <p:nvSpPr>
          <p:cNvPr id="8" name="Fußzeilenplatzhalter 7">
            <a:extLst>
              <a:ext uri="{FF2B5EF4-FFF2-40B4-BE49-F238E27FC236}">
                <a16:creationId xmlns:a16="http://schemas.microsoft.com/office/drawing/2014/main" id="{D8928CC0-756C-EBFE-B2ED-92F7C7F473DB}"/>
              </a:ext>
            </a:extLst>
          </p:cNvPr>
          <p:cNvSpPr>
            <a:spLocks noGrp="1"/>
          </p:cNvSpPr>
          <p:nvPr>
            <p:ph type="ftr" sz="quarter" idx="11"/>
          </p:nvPr>
        </p:nvSpPr>
        <p:spPr/>
        <p:txBody>
          <a:bodyPr/>
          <a:lstStyle/>
          <a:p>
            <a:r>
              <a:rPr lang="de-DE"/>
              <a:t>Berufsorientierungspaket Glasindustrie</a:t>
            </a:r>
          </a:p>
        </p:txBody>
      </p:sp>
      <p:sp>
        <p:nvSpPr>
          <p:cNvPr id="9" name="Foliennummernplatzhalter 8">
            <a:extLst>
              <a:ext uri="{FF2B5EF4-FFF2-40B4-BE49-F238E27FC236}">
                <a16:creationId xmlns:a16="http://schemas.microsoft.com/office/drawing/2014/main" id="{5C31AFBA-897E-19F2-396A-FEE66BD3E6D4}"/>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3477558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0CF38F-A980-5725-83A0-CCE2A9A82A3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1A9F6684-FDFC-9EE6-1543-10109F7BABD7}"/>
              </a:ext>
            </a:extLst>
          </p:cNvPr>
          <p:cNvSpPr>
            <a:spLocks noGrp="1"/>
          </p:cNvSpPr>
          <p:nvPr>
            <p:ph type="dt" sz="half" idx="10"/>
          </p:nvPr>
        </p:nvSpPr>
        <p:spPr/>
        <p:txBody>
          <a:bodyPr/>
          <a:lstStyle/>
          <a:p>
            <a:fld id="{3DD15CEC-68FC-4652-8832-AD92313A8440}" type="datetime1">
              <a:rPr lang="de-DE" smtClean="0"/>
              <a:t>05.02.2025</a:t>
            </a:fld>
            <a:endParaRPr lang="de-DE"/>
          </a:p>
        </p:txBody>
      </p:sp>
      <p:sp>
        <p:nvSpPr>
          <p:cNvPr id="4" name="Fußzeilenplatzhalter 3">
            <a:extLst>
              <a:ext uri="{FF2B5EF4-FFF2-40B4-BE49-F238E27FC236}">
                <a16:creationId xmlns:a16="http://schemas.microsoft.com/office/drawing/2014/main" id="{BAA4E9FF-2E8F-C4BE-29DA-F3B03A5CCABC}"/>
              </a:ext>
            </a:extLst>
          </p:cNvPr>
          <p:cNvSpPr>
            <a:spLocks noGrp="1"/>
          </p:cNvSpPr>
          <p:nvPr>
            <p:ph type="ftr" sz="quarter" idx="11"/>
          </p:nvPr>
        </p:nvSpPr>
        <p:spPr/>
        <p:txBody>
          <a:bodyPr/>
          <a:lstStyle/>
          <a:p>
            <a:r>
              <a:rPr lang="de-DE"/>
              <a:t>Berufsorientierungspaket Glasindustrie</a:t>
            </a:r>
          </a:p>
        </p:txBody>
      </p:sp>
      <p:sp>
        <p:nvSpPr>
          <p:cNvPr id="5" name="Foliennummernplatzhalter 4">
            <a:extLst>
              <a:ext uri="{FF2B5EF4-FFF2-40B4-BE49-F238E27FC236}">
                <a16:creationId xmlns:a16="http://schemas.microsoft.com/office/drawing/2014/main" id="{A2D19ABD-1AFF-6166-B2F2-4FFBDCC82B23}"/>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235225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FD3D4A5-1AAA-B702-37DA-3AEF3517F736}"/>
              </a:ext>
            </a:extLst>
          </p:cNvPr>
          <p:cNvSpPr>
            <a:spLocks noGrp="1"/>
          </p:cNvSpPr>
          <p:nvPr>
            <p:ph type="dt" sz="half" idx="10"/>
          </p:nvPr>
        </p:nvSpPr>
        <p:spPr/>
        <p:txBody>
          <a:bodyPr/>
          <a:lstStyle/>
          <a:p>
            <a:fld id="{FB76A4C7-0808-49EA-A3E1-D68F165FE6F1}" type="datetime1">
              <a:rPr lang="de-DE" smtClean="0"/>
              <a:t>05.02.2025</a:t>
            </a:fld>
            <a:endParaRPr lang="de-DE"/>
          </a:p>
        </p:txBody>
      </p:sp>
      <p:sp>
        <p:nvSpPr>
          <p:cNvPr id="3" name="Fußzeilenplatzhalter 2">
            <a:extLst>
              <a:ext uri="{FF2B5EF4-FFF2-40B4-BE49-F238E27FC236}">
                <a16:creationId xmlns:a16="http://schemas.microsoft.com/office/drawing/2014/main" id="{7B92E76A-1679-59BC-2533-32ED312CE2C7}"/>
              </a:ext>
            </a:extLst>
          </p:cNvPr>
          <p:cNvSpPr>
            <a:spLocks noGrp="1"/>
          </p:cNvSpPr>
          <p:nvPr>
            <p:ph type="ftr" sz="quarter" idx="11"/>
          </p:nvPr>
        </p:nvSpPr>
        <p:spPr/>
        <p:txBody>
          <a:bodyPr/>
          <a:lstStyle/>
          <a:p>
            <a:r>
              <a:rPr lang="de-DE"/>
              <a:t>Berufsorientierungspaket Glasindustrie</a:t>
            </a:r>
          </a:p>
        </p:txBody>
      </p:sp>
      <p:sp>
        <p:nvSpPr>
          <p:cNvPr id="4" name="Foliennummernplatzhalter 3">
            <a:extLst>
              <a:ext uri="{FF2B5EF4-FFF2-40B4-BE49-F238E27FC236}">
                <a16:creationId xmlns:a16="http://schemas.microsoft.com/office/drawing/2014/main" id="{C7F53861-EB88-016E-4C86-A3336E87685D}"/>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61912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8BBF52-084C-E48B-6F0A-B8352274373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F0F06EF-A802-3EEE-91D8-C9F155F6A8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AC0D10A-A9EF-C21F-A102-3364A054F6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F9F00B4-4794-1FD9-852E-D89F5C371607}"/>
              </a:ext>
            </a:extLst>
          </p:cNvPr>
          <p:cNvSpPr>
            <a:spLocks noGrp="1"/>
          </p:cNvSpPr>
          <p:nvPr>
            <p:ph type="dt" sz="half" idx="10"/>
          </p:nvPr>
        </p:nvSpPr>
        <p:spPr/>
        <p:txBody>
          <a:bodyPr/>
          <a:lstStyle/>
          <a:p>
            <a:fld id="{22C5126A-E614-41B2-B351-44F836429B0F}" type="datetime1">
              <a:rPr lang="de-DE" smtClean="0"/>
              <a:t>05.02.2025</a:t>
            </a:fld>
            <a:endParaRPr lang="de-DE"/>
          </a:p>
        </p:txBody>
      </p:sp>
      <p:sp>
        <p:nvSpPr>
          <p:cNvPr id="6" name="Fußzeilenplatzhalter 5">
            <a:extLst>
              <a:ext uri="{FF2B5EF4-FFF2-40B4-BE49-F238E27FC236}">
                <a16:creationId xmlns:a16="http://schemas.microsoft.com/office/drawing/2014/main" id="{AFFC49BF-265E-7A3D-7076-E9DEF4166803}"/>
              </a:ext>
            </a:extLst>
          </p:cNvPr>
          <p:cNvSpPr>
            <a:spLocks noGrp="1"/>
          </p:cNvSpPr>
          <p:nvPr>
            <p:ph type="ftr" sz="quarter" idx="11"/>
          </p:nvPr>
        </p:nvSpPr>
        <p:spPr/>
        <p:txBody>
          <a:bodyPr/>
          <a:lstStyle/>
          <a:p>
            <a:r>
              <a:rPr lang="de-DE"/>
              <a:t>Berufsorientierungspaket Glasindustrie</a:t>
            </a:r>
          </a:p>
        </p:txBody>
      </p:sp>
      <p:sp>
        <p:nvSpPr>
          <p:cNvPr id="7" name="Foliennummernplatzhalter 6">
            <a:extLst>
              <a:ext uri="{FF2B5EF4-FFF2-40B4-BE49-F238E27FC236}">
                <a16:creationId xmlns:a16="http://schemas.microsoft.com/office/drawing/2014/main" id="{D13559F3-4EB4-A62B-0355-01587C8C65DC}"/>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266735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9EC97-9DC3-5F47-43FD-1C55C5F6E30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D29596F7-E77B-BF01-1CB2-94A7F2E37D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E1CCE903-6221-0340-0D0D-AF063BA2AD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CDB1DD4-8224-3655-7253-D043707847F8}"/>
              </a:ext>
            </a:extLst>
          </p:cNvPr>
          <p:cNvSpPr>
            <a:spLocks noGrp="1"/>
          </p:cNvSpPr>
          <p:nvPr>
            <p:ph type="dt" sz="half" idx="10"/>
          </p:nvPr>
        </p:nvSpPr>
        <p:spPr/>
        <p:txBody>
          <a:bodyPr/>
          <a:lstStyle/>
          <a:p>
            <a:fld id="{486E769E-F606-48E5-A1E2-C36CC600D8DB}" type="datetime1">
              <a:rPr lang="de-DE" smtClean="0"/>
              <a:t>05.02.2025</a:t>
            </a:fld>
            <a:endParaRPr lang="de-DE"/>
          </a:p>
        </p:txBody>
      </p:sp>
      <p:sp>
        <p:nvSpPr>
          <p:cNvPr id="6" name="Fußzeilenplatzhalter 5">
            <a:extLst>
              <a:ext uri="{FF2B5EF4-FFF2-40B4-BE49-F238E27FC236}">
                <a16:creationId xmlns:a16="http://schemas.microsoft.com/office/drawing/2014/main" id="{C3C9EE96-23A7-9F02-B9C6-FC84977EAF3F}"/>
              </a:ext>
            </a:extLst>
          </p:cNvPr>
          <p:cNvSpPr>
            <a:spLocks noGrp="1"/>
          </p:cNvSpPr>
          <p:nvPr>
            <p:ph type="ftr" sz="quarter" idx="11"/>
          </p:nvPr>
        </p:nvSpPr>
        <p:spPr/>
        <p:txBody>
          <a:bodyPr/>
          <a:lstStyle/>
          <a:p>
            <a:r>
              <a:rPr lang="de-DE"/>
              <a:t>Berufsorientierungspaket Glasindustrie</a:t>
            </a:r>
          </a:p>
        </p:txBody>
      </p:sp>
      <p:sp>
        <p:nvSpPr>
          <p:cNvPr id="7" name="Foliennummernplatzhalter 6">
            <a:extLst>
              <a:ext uri="{FF2B5EF4-FFF2-40B4-BE49-F238E27FC236}">
                <a16:creationId xmlns:a16="http://schemas.microsoft.com/office/drawing/2014/main" id="{EDBD9172-2145-60DE-013C-5C206EB00999}"/>
              </a:ext>
            </a:extLst>
          </p:cNvPr>
          <p:cNvSpPr>
            <a:spLocks noGrp="1"/>
          </p:cNvSpPr>
          <p:nvPr>
            <p:ph type="sldNum" sz="quarter" idx="12"/>
          </p:nvPr>
        </p:nvSpPr>
        <p:spPr/>
        <p:txBody>
          <a:bodyPr/>
          <a:lstStyle/>
          <a:p>
            <a:fld id="{FD873129-0E64-4D1D-8B34-6B11DA796452}" type="slidenum">
              <a:rPr lang="de-DE" smtClean="0"/>
              <a:t>‹Nr.›</a:t>
            </a:fld>
            <a:endParaRPr lang="de-DE"/>
          </a:p>
        </p:txBody>
      </p:sp>
    </p:spTree>
    <p:extLst>
      <p:ext uri="{BB962C8B-B14F-4D97-AF65-F5344CB8AC3E}">
        <p14:creationId xmlns:p14="http://schemas.microsoft.com/office/powerpoint/2010/main" val="537553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B1DBE10-33BC-1F5B-48F6-0FE7B1E2A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0CC7BDD9-89DD-7CFC-2CF0-CC4C6E74E7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2AC388A-A72D-C42E-4D85-BE67335414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320C71-ABA3-4485-A1E1-69078E66C724}" type="datetime1">
              <a:rPr lang="de-DE" smtClean="0"/>
              <a:t>05.02.2025</a:t>
            </a:fld>
            <a:endParaRPr lang="de-DE"/>
          </a:p>
        </p:txBody>
      </p:sp>
      <p:sp>
        <p:nvSpPr>
          <p:cNvPr id="5" name="Fußzeilenplatzhalter 4">
            <a:extLst>
              <a:ext uri="{FF2B5EF4-FFF2-40B4-BE49-F238E27FC236}">
                <a16:creationId xmlns:a16="http://schemas.microsoft.com/office/drawing/2014/main" id="{6D3537D6-27E2-EE64-8142-AB0610F73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de-DE"/>
              <a:t>Berufsorientierungspaket Glasindustrie</a:t>
            </a:r>
          </a:p>
        </p:txBody>
      </p:sp>
      <p:sp>
        <p:nvSpPr>
          <p:cNvPr id="6" name="Foliennummernplatzhalter 5">
            <a:extLst>
              <a:ext uri="{FF2B5EF4-FFF2-40B4-BE49-F238E27FC236}">
                <a16:creationId xmlns:a16="http://schemas.microsoft.com/office/drawing/2014/main" id="{4E0C7486-5ACD-6D7C-3A80-5A7B2DF808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873129-0E64-4D1D-8B34-6B11DA796452}" type="slidenum">
              <a:rPr lang="de-DE" smtClean="0"/>
              <a:t>‹Nr.›</a:t>
            </a:fld>
            <a:endParaRPr lang="de-DE"/>
          </a:p>
        </p:txBody>
      </p:sp>
    </p:spTree>
    <p:extLst>
      <p:ext uri="{BB962C8B-B14F-4D97-AF65-F5344CB8AC3E}">
        <p14:creationId xmlns:p14="http://schemas.microsoft.com/office/powerpoint/2010/main" val="75759075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www.zukunftimglas.de/lexikon/g/glasbehaelter/" TargetMode="Externa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s://www.zukunftimglas.de/lexikon/g/glasherstellung/" TargetMode="Externa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hyperlink" Target="https://www.youtube.com/watch?v=VhIZPw3XBN0" TargetMode="Externa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www.youtube.com/watch?v=JpMUEI3NgKI&amp;t=191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hyperlink" Target="https://www.youtube.com/embed/JpMUEI3NgKI?rel=0" TargetMode="Externa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hyperlink" Target="https://www.youtube.com/watch?v=xf_GO11cvrU&amp;t=45s" TargetMode="Externa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hyperlink" Target="https://www.youtube.com/watch?v=KlpFPkdxeEI" TargetMode="Externa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learningapps.org/watch?v=prwxibraj2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www.zukunftimglas.de/lexikon/g/glasrecycling/" TargetMode="Externa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hyperlink" Target="https://www.youtube.com/watch?v=XysojUXvl-I" TargetMode="Externa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hyperlink" Target="https://www.youtube.com/watch?v=X8NVrA5lHx8" TargetMode="Externa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hyperlink" Target="https://www.zukunftimglas.de/fileadmin/user_upload/Arbeitsblatt_Eigenschaft_Glas_f%C3%BCr_Sch%C3%BCler_24_09.pdf" TargetMode="Externa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hyperlink" Target="https://www.youtube.com/watch?v=OLYwopOlA2g" TargetMode="Externa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3.sv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s://learningapps.org/watch?v=p6v5tp84524"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www.planet-schule.de/frage-trifft-antwort/quizdetails/kann-man-glas-zersingen.html" TargetMode="External"/><Relationship Id="rId3" Type="http://schemas.openxmlformats.org/officeDocument/2006/relationships/image" Target="../media/image19.png"/><Relationship Id="rId7" Type="http://schemas.openxmlformats.org/officeDocument/2006/relationships/image" Target="../media/image57.png"/><Relationship Id="rId12" Type="http://schemas.openxmlformats.org/officeDocument/2006/relationships/hyperlink" Target="http://derstandard.at/"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wissen.de/" TargetMode="External"/><Relationship Id="rId11" Type="http://schemas.openxmlformats.org/officeDocument/2006/relationships/hyperlink" Target="https://www.derstandard.at/story/3000000223373/quiz-wie-entsorgt-man-glas-richtig" TargetMode="External"/><Relationship Id="rId5" Type="http://schemas.openxmlformats.org/officeDocument/2006/relationships/hyperlink" Target="https://www.wissen.de/wissenstest/glas-quiz-haben-sie-den-durchblick" TargetMode="External"/><Relationship Id="rId10" Type="http://schemas.openxmlformats.org/officeDocument/2006/relationships/image" Target="../media/image58.png"/><Relationship Id="rId4" Type="http://schemas.openxmlformats.org/officeDocument/2006/relationships/image" Target="../media/image56.png"/><Relationship Id="rId9" Type="http://schemas.openxmlformats.org/officeDocument/2006/relationships/hyperlink" Target="http://planet-schule.d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zukunftimglas.de/fileadmin/user_upload/Versuchsprotokoll_Schulen_Faszination_Glas.pdf" TargetMode="External"/><Relationship Id="rId1" Type="http://schemas.openxmlformats.org/officeDocument/2006/relationships/slideLayout" Target="../slideLayouts/slideLayout9.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hyperlink" Target="https://www.zukunftimglas.de/fileadmin/user_upload/Experiment_Zuckerglas_Feb_2025.pdf" TargetMode="Externa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hyperlink" Target="https://www.zukunftimglas.de/fileadmin/user_upload/Experiment_Toene_mit_Glas_erzeugen_MAR_2024.pdf" TargetMode="Externa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hyperlink" Target="https://www.zukunftimglas.de/fileadmin/user_upload/Experiment_Lichtbrechung_im_Glas_mit_Stift_Mar_24.pdf" TargetMode="Externa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hyperlink" Target="https://www.zukunftimglas.de/fileadmin/user_upload/Experiment_Lichtbrechung_Spiegel_im_Wasserbeh%C3%A4lter_MAR_2024.pdf" TargetMode="Externa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hyperlink" Target="https://www.zukunftimglas.de/fileadmin/user_upload/Experiment_Glas_bemalen_MAR_2024.pdf" TargetMode="Externa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zukunftimglas.de/ausbildungsberufe/mechatronikerin/"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zukunftimglas.de/ausbildungsberufe/verfahrensmechanikerin-glastechnik/"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zukunftimglas.de/ausbildungsberufe/elektronikerin/"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zukunftimglas.de/ausbildungsberufe/flachglastechnologei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zukunftimglas.de/ausbildungsberufe/fachkraft-lagerlogistik/"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www.zukunftimglas.de/ausbildungsberufe/industriemechanikeri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www.zukunftimglas.de/ausbildungsberufe/industriekaufmannfrau/"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www.zukunftimglas.de/ausbildungsberufe/technischer-produktdesignerin/"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zukunftimglas.de/ausbildungsberufe/technisches-studiu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www.zukunftimglas.de/ausbildungsberufe/kaufmaennisches-studiu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google.com/maps/d/viewer?mid=1_5bQnXXFPrxxjE5ov--2rINhGQo1DCM&amp;ll=51.41697428427597%2C10.493297950000029&amp;z=7" TargetMode="External"/><Relationship Id="rId2" Type="http://schemas.openxmlformats.org/officeDocument/2006/relationships/image" Target="../media/image81.png"/><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hyperlink" Target="https://www.google.com/maps/d/viewer?mid=1_5bQnXXFPrxxjE5ov--2rINhGQo1DCM&amp;ll=51.416974284275994%2C10.493297950000029&amp;z=7"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wissen.de/" TargetMode="External"/><Relationship Id="rId13" Type="http://schemas.openxmlformats.org/officeDocument/2006/relationships/hyperlink" Target="https://www.youtube.com/watch?v=JpMUEI3NgKI&amp;t=191s" TargetMode="External"/><Relationship Id="rId18" Type="http://schemas.openxmlformats.org/officeDocument/2006/relationships/image" Target="../media/image83.png"/><Relationship Id="rId3" Type="http://schemas.openxmlformats.org/officeDocument/2006/relationships/hyperlink" Target="https://www.youtube.com/watch?v=VhIZPw3XBN0&amp;t=2s" TargetMode="External"/><Relationship Id="rId7" Type="http://schemas.openxmlformats.org/officeDocument/2006/relationships/hyperlink" Target="https://www.wissen.de/wissenstest/glas-quiz-haben-sie-den-durchblick" TargetMode="External"/><Relationship Id="rId12" Type="http://schemas.openxmlformats.org/officeDocument/2006/relationships/hyperlink" Target="http://derstandard.at/" TargetMode="External"/><Relationship Id="rId17" Type="http://schemas.openxmlformats.org/officeDocument/2006/relationships/hyperlink" Target="https://www.zukunftimglas.de/" TargetMode="External"/><Relationship Id="rId2" Type="http://schemas.openxmlformats.org/officeDocument/2006/relationships/hyperlink" Target="https://www.youtube.com/watch?v=OoEatiGS6pM" TargetMode="External"/><Relationship Id="rId16" Type="http://schemas.openxmlformats.org/officeDocument/2006/relationships/hyperlink" Target="https://learningapps.org/watch?v=prwxibraj25" TargetMode="External"/><Relationship Id="rId1" Type="http://schemas.openxmlformats.org/officeDocument/2006/relationships/slideLayout" Target="../slideLayouts/slideLayout2.xml"/><Relationship Id="rId6" Type="http://schemas.openxmlformats.org/officeDocument/2006/relationships/hyperlink" Target="https://www.youtube.com/watch?v=OLYwopOlA2g" TargetMode="External"/><Relationship Id="rId11" Type="http://schemas.openxmlformats.org/officeDocument/2006/relationships/hyperlink" Target="https://www.derstandard.at/story/3000000223373/quiz-wie-entsorgt-man-glas-richtig" TargetMode="External"/><Relationship Id="rId5" Type="http://schemas.openxmlformats.org/officeDocument/2006/relationships/hyperlink" Target="https://www.youtube.com/watch?v=XysojUXvl-I&amp;t=34s" TargetMode="External"/><Relationship Id="rId15" Type="http://schemas.openxmlformats.org/officeDocument/2006/relationships/hyperlink" Target="https://learningapps.org/watch?v=poygfrvzt24" TargetMode="External"/><Relationship Id="rId10" Type="http://schemas.openxmlformats.org/officeDocument/2006/relationships/hyperlink" Target="http://planet-schule.de/" TargetMode="External"/><Relationship Id="rId19" Type="http://schemas.openxmlformats.org/officeDocument/2006/relationships/image" Target="../media/image84.svg"/><Relationship Id="rId4" Type="http://schemas.openxmlformats.org/officeDocument/2006/relationships/hyperlink" Target="https://www.youtube.com/watch?v=KlpFPkdxeEI" TargetMode="External"/><Relationship Id="rId9" Type="http://schemas.openxmlformats.org/officeDocument/2006/relationships/hyperlink" Target="https://www.planet-schule.de/frage-trifft-antwort/quizdetails/kann-man-glas-zersingen.html" TargetMode="External"/><Relationship Id="rId14" Type="http://schemas.openxmlformats.org/officeDocument/2006/relationships/hyperlink" Target="https://learningapps.org/watch?v=p6v5tp84524"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bagv.de/" TargetMode="External"/><Relationship Id="rId2" Type="http://schemas.openxmlformats.org/officeDocument/2006/relationships/hyperlink" Target="mailto:info@bagv.de" TargetMode="External"/><Relationship Id="rId1" Type="http://schemas.openxmlformats.org/officeDocument/2006/relationships/slideLayout" Target="../slideLayouts/slideLayout6.xml"/><Relationship Id="rId4" Type="http://schemas.openxmlformats.org/officeDocument/2006/relationships/hyperlink" Target="https://www.zukunftimglas.de/fuer-schule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s://www.youtube.com/watch?v=OoEatiGS6pM" TargetMode="Externa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learningapps.org/watch?v=poygfrvzt2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1" name="Rectangle 166">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168">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20FE603-C646-3B8C-8D8B-C18EC683B6B5}"/>
              </a:ext>
            </a:extLst>
          </p:cNvPr>
          <p:cNvSpPr>
            <a:spLocks noGrp="1"/>
          </p:cNvSpPr>
          <p:nvPr>
            <p:ph type="ctrTitle"/>
          </p:nvPr>
        </p:nvSpPr>
        <p:spPr>
          <a:xfrm>
            <a:off x="1255060" y="5279511"/>
            <a:ext cx="9681882" cy="739880"/>
          </a:xfrm>
        </p:spPr>
        <p:txBody>
          <a:bodyPr anchor="b">
            <a:normAutofit/>
          </a:bodyPr>
          <a:lstStyle/>
          <a:p>
            <a:r>
              <a:rPr lang="de-DE" sz="3100" b="0" i="0" dirty="0">
                <a:solidFill>
                  <a:schemeClr val="tx1">
                    <a:lumMod val="85000"/>
                    <a:lumOff val="15000"/>
                  </a:schemeClr>
                </a:solidFill>
                <a:effectLst/>
                <a:latin typeface="ADLaM Display" panose="020F0502020204030204" pitchFamily="2" charset="0"/>
                <a:ea typeface="ADLaM Display" panose="020F0502020204030204" pitchFamily="2" charset="0"/>
                <a:cs typeface="ADLaM Display" panose="020F0502020204030204" pitchFamily="2" charset="0"/>
              </a:rPr>
              <a:t>Willkommen zur Projektwoche Faszination Glas!</a:t>
            </a:r>
            <a:endParaRPr lang="de-DE" sz="3100" dirty="0">
              <a:solidFill>
                <a:schemeClr val="tx1">
                  <a:lumMod val="85000"/>
                  <a:lumOff val="15000"/>
                </a:schemeClr>
              </a:solidFill>
            </a:endParaRPr>
          </a:p>
        </p:txBody>
      </p:sp>
      <p:sp>
        <p:nvSpPr>
          <p:cNvPr id="3" name="Untertitel 2">
            <a:extLst>
              <a:ext uri="{FF2B5EF4-FFF2-40B4-BE49-F238E27FC236}">
                <a16:creationId xmlns:a16="http://schemas.microsoft.com/office/drawing/2014/main" id="{BFA9FF02-345E-50BA-5898-656BFC611125}"/>
              </a:ext>
            </a:extLst>
          </p:cNvPr>
          <p:cNvSpPr>
            <a:spLocks noGrp="1"/>
          </p:cNvSpPr>
          <p:nvPr>
            <p:ph type="subTitle" idx="1"/>
          </p:nvPr>
        </p:nvSpPr>
        <p:spPr>
          <a:xfrm>
            <a:off x="2426447" y="6019391"/>
            <a:ext cx="7315199" cy="365125"/>
          </a:xfrm>
        </p:spPr>
        <p:txBody>
          <a:bodyPr anchor="t">
            <a:normAutofit fontScale="85000" lnSpcReduction="10000"/>
          </a:bodyPr>
          <a:lstStyle/>
          <a:p>
            <a:r>
              <a:rPr lang="de-DE" sz="2000" i="1" dirty="0">
                <a:solidFill>
                  <a:schemeClr val="tx1">
                    <a:lumMod val="85000"/>
                    <a:lumOff val="15000"/>
                  </a:schemeClr>
                </a:solidFill>
                <a:latin typeface="ADLaM Display" panose="020F0502020204030204" pitchFamily="2" charset="0"/>
                <a:ea typeface="ADLaM Display" panose="020F0502020204030204" pitchFamily="2" charset="0"/>
                <a:cs typeface="ADLaM Display" panose="020F0502020204030204" pitchFamily="2" charset="0"/>
              </a:rPr>
              <a:t>Glas: Unsichtbar, überall und der Schlüssel zu spannenden Berufen</a:t>
            </a:r>
            <a:endParaRPr lang="de-DE" sz="600" i="1" dirty="0">
              <a:solidFill>
                <a:schemeClr val="tx1">
                  <a:lumMod val="85000"/>
                  <a:lumOff val="15000"/>
                </a:schemeClr>
              </a:solidFill>
              <a:latin typeface="ADLaM Display" panose="020F0502020204030204" pitchFamily="2" charset="0"/>
              <a:ea typeface="ADLaM Display" panose="020F0502020204030204" pitchFamily="2" charset="0"/>
              <a:cs typeface="ADLaM Display" panose="020F0502020204030204" pitchFamily="2" charset="0"/>
            </a:endParaRPr>
          </a:p>
        </p:txBody>
      </p:sp>
      <p:pic>
        <p:nvPicPr>
          <p:cNvPr id="6" name="Grafik 5" descr="Ein Bild, das Natur, Kamin, Wärme, Gelände enthält.&#10;&#10;Automatisch generierte Beschreibung">
            <a:extLst>
              <a:ext uri="{FF2B5EF4-FFF2-40B4-BE49-F238E27FC236}">
                <a16:creationId xmlns:a16="http://schemas.microsoft.com/office/drawing/2014/main" id="{4971545B-E961-7130-58F6-3F4F3F29566D}"/>
              </a:ext>
            </a:extLst>
          </p:cNvPr>
          <p:cNvPicPr>
            <a:picLocks noChangeAspect="1"/>
          </p:cNvPicPr>
          <p:nvPr/>
        </p:nvPicPr>
        <p:blipFill>
          <a:blip r:embed="rId3">
            <a:extLst>
              <a:ext uri="{28A0092B-C50C-407E-A947-70E740481C1C}">
                <a14:useLocalDpi xmlns:a14="http://schemas.microsoft.com/office/drawing/2010/main" val="0"/>
              </a:ext>
            </a:extLst>
          </a:blip>
          <a:srcRect t="15715" b="11953"/>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p:spPr>
      </p:pic>
    </p:spTree>
    <p:extLst>
      <p:ext uri="{BB962C8B-B14F-4D97-AF65-F5344CB8AC3E}">
        <p14:creationId xmlns:p14="http://schemas.microsoft.com/office/powerpoint/2010/main" val="197413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6295889-523B-92EC-AC0E-9BDD7C82D300}"/>
              </a:ext>
            </a:extLst>
          </p:cNvPr>
          <p:cNvSpPr>
            <a:spLocks noGrp="1"/>
          </p:cNvSpPr>
          <p:nvPr>
            <p:ph type="ctrTitle"/>
          </p:nvPr>
        </p:nvSpPr>
        <p:spPr>
          <a:xfrm>
            <a:off x="1386865" y="818984"/>
            <a:ext cx="6596245" cy="3268520"/>
          </a:xfrm>
        </p:spPr>
        <p:txBody>
          <a:bodyPr>
            <a:normAutofit/>
          </a:bodyPr>
          <a:lstStyle/>
          <a:p>
            <a:pPr algn="r"/>
            <a:r>
              <a:rPr lang="de-DE" sz="4800" dirty="0">
                <a:solidFill>
                  <a:srgbClr val="FFFFFF"/>
                </a:solidFill>
              </a:rPr>
              <a:t>Finde die Glasfakten – Was ist eigentlich das Besondere an Glas?</a:t>
            </a: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tertitel 2">
            <a:extLst>
              <a:ext uri="{FF2B5EF4-FFF2-40B4-BE49-F238E27FC236}">
                <a16:creationId xmlns:a16="http://schemas.microsoft.com/office/drawing/2014/main" id="{7366F24E-FDEC-2161-90F7-13A4EB30F162}"/>
              </a:ext>
            </a:extLst>
          </p:cNvPr>
          <p:cNvSpPr>
            <a:spLocks noGrp="1"/>
          </p:cNvSpPr>
          <p:nvPr>
            <p:ph type="subTitle" idx="1"/>
          </p:nvPr>
        </p:nvSpPr>
        <p:spPr>
          <a:xfrm>
            <a:off x="1931874" y="4797188"/>
            <a:ext cx="6051236" cy="1241828"/>
          </a:xfrm>
        </p:spPr>
        <p:txBody>
          <a:bodyPr>
            <a:normAutofit/>
          </a:bodyPr>
          <a:lstStyle/>
          <a:p>
            <a:pPr algn="r"/>
            <a:endParaRPr lang="de-DE">
              <a:solidFill>
                <a:srgbClr val="FFFFFF"/>
              </a:solidFill>
            </a:endParaRP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4456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A764EC-552D-EA32-A758-561375F15136}"/>
              </a:ext>
            </a:extLst>
          </p:cNvPr>
          <p:cNvSpPr>
            <a:spLocks noGrp="1"/>
          </p:cNvSpPr>
          <p:nvPr>
            <p:ph type="title"/>
          </p:nvPr>
        </p:nvSpPr>
        <p:spPr>
          <a:xfrm>
            <a:off x="1171074" y="1396686"/>
            <a:ext cx="3240506" cy="4064628"/>
          </a:xfrm>
        </p:spPr>
        <p:txBody>
          <a:bodyPr>
            <a:normAutofit/>
          </a:bodyPr>
          <a:lstStyle/>
          <a:p>
            <a:r>
              <a:rPr lang="de-DE" sz="4100" dirty="0">
                <a:solidFill>
                  <a:srgbClr val="FFFFFF"/>
                </a:solidFill>
              </a:rPr>
              <a:t>Wir recherchieren </a:t>
            </a:r>
          </a:p>
        </p:txBody>
      </p:sp>
      <p:sp>
        <p:nvSpPr>
          <p:cNvPr id="30"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7032654C-9E54-18AC-47DA-7F85EBF29A51}"/>
              </a:ext>
            </a:extLst>
          </p:cNvPr>
          <p:cNvSpPr>
            <a:spLocks noGrp="1"/>
          </p:cNvSpPr>
          <p:nvPr>
            <p:ph idx="1"/>
          </p:nvPr>
        </p:nvSpPr>
        <p:spPr>
          <a:xfrm>
            <a:off x="5370153" y="1526033"/>
            <a:ext cx="5536397" cy="3935281"/>
          </a:xfrm>
        </p:spPr>
        <p:txBody>
          <a:bodyPr>
            <a:normAutofit/>
          </a:bodyPr>
          <a:lstStyle/>
          <a:p>
            <a:r>
              <a:rPr lang="de-DE" dirty="0"/>
              <a:t>Welche einzigartigen Eigenschaften hat Glas?</a:t>
            </a:r>
          </a:p>
          <a:p>
            <a:r>
              <a:rPr lang="de-DE" dirty="0"/>
              <a:t>Wie wird Glas hergestellt und aus welchen Rohstoffen besteht es?</a:t>
            </a:r>
          </a:p>
        </p:txBody>
      </p:sp>
      <p:sp>
        <p:nvSpPr>
          <p:cNvPr id="4" name="Fußzeilenplatzhalter 3">
            <a:extLst>
              <a:ext uri="{FF2B5EF4-FFF2-40B4-BE49-F238E27FC236}">
                <a16:creationId xmlns:a16="http://schemas.microsoft.com/office/drawing/2014/main" id="{F134F0CA-A3C9-9566-4344-BA2BAF3095F4}"/>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Berufsorientierungspaket Glasindustrie</a:t>
            </a:r>
          </a:p>
        </p:txBody>
      </p:sp>
      <p:sp>
        <p:nvSpPr>
          <p:cNvPr id="5" name="Foliennummernplatzhalter 4">
            <a:extLst>
              <a:ext uri="{FF2B5EF4-FFF2-40B4-BE49-F238E27FC236}">
                <a16:creationId xmlns:a16="http://schemas.microsoft.com/office/drawing/2014/main" id="{8956A010-DEB8-91B8-0EEC-D3382163966B}"/>
              </a:ext>
            </a:extLst>
          </p:cNvPr>
          <p:cNvSpPr>
            <a:spLocks noGrp="1"/>
          </p:cNvSpPr>
          <p:nvPr>
            <p:ph type="sldNum" sz="quarter" idx="12"/>
          </p:nvPr>
        </p:nvSpPr>
        <p:spPr>
          <a:xfrm>
            <a:off x="8610600" y="6356350"/>
            <a:ext cx="2743200" cy="365125"/>
          </a:xfrm>
        </p:spPr>
        <p:txBody>
          <a:bodyPr>
            <a:normAutofit/>
          </a:bodyPr>
          <a:lstStyle/>
          <a:p>
            <a:pPr>
              <a:spcAft>
                <a:spcPts val="600"/>
              </a:spcAft>
            </a:pPr>
            <a:fld id="{FD873129-0E64-4D1D-8B34-6B11DA796452}" type="slidenum">
              <a:rPr lang="de-DE" smtClean="0"/>
              <a:pPr>
                <a:spcAft>
                  <a:spcPts val="600"/>
                </a:spcAft>
              </a:pPr>
              <a:t>11</a:t>
            </a:fld>
            <a:endParaRPr lang="de-DE"/>
          </a:p>
        </p:txBody>
      </p:sp>
    </p:spTree>
    <p:extLst>
      <p:ext uri="{BB962C8B-B14F-4D97-AF65-F5344CB8AC3E}">
        <p14:creationId xmlns:p14="http://schemas.microsoft.com/office/powerpoint/2010/main" val="3872724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Welche Eigenschaften hat Glas? Geschmack &amp; Hygiene🤔</a:t>
            </a:r>
          </a:p>
        </p:txBody>
      </p:sp>
      <p:pic>
        <p:nvPicPr>
          <p:cNvPr id="4" name="Image 1" descr="preencoded.png">
            <a:extLst>
              <a:ext uri="{FF2B5EF4-FFF2-40B4-BE49-F238E27FC236}">
                <a16:creationId xmlns:a16="http://schemas.microsoft.com/office/drawing/2014/main" id="{43FC0802-8505-D5C5-CECC-4DFF323BBE16}"/>
              </a:ext>
            </a:extLst>
          </p:cNvPr>
          <p:cNvPicPr>
            <a:picLocks noChangeAspect="1"/>
          </p:cNvPicPr>
          <p:nvPr/>
        </p:nvPicPr>
        <p:blipFill>
          <a:blip r:embed="rId4"/>
          <a:stretch>
            <a:fillRect/>
          </a:stretch>
        </p:blipFill>
        <p:spPr>
          <a:xfrm>
            <a:off x="2821121" y="2381576"/>
            <a:ext cx="2880000" cy="2880000"/>
          </a:xfrm>
          <a:prstGeom prst="rect">
            <a:avLst/>
          </a:prstGeom>
        </p:spPr>
      </p:pic>
      <p:sp>
        <p:nvSpPr>
          <p:cNvPr id="5" name="Text 8">
            <a:extLst>
              <a:ext uri="{FF2B5EF4-FFF2-40B4-BE49-F238E27FC236}">
                <a16:creationId xmlns:a16="http://schemas.microsoft.com/office/drawing/2014/main" id="{47C6A687-F05D-F1E5-AB8D-E7C82E79814C}"/>
              </a:ext>
            </a:extLst>
          </p:cNvPr>
          <p:cNvSpPr/>
          <p:nvPr/>
        </p:nvSpPr>
        <p:spPr>
          <a:xfrm>
            <a:off x="6209839" y="2381576"/>
            <a:ext cx="2977357" cy="1210469"/>
          </a:xfrm>
          <a:prstGeom prst="rect">
            <a:avLst/>
          </a:prstGeom>
          <a:noFill/>
          <a:ln/>
        </p:spPr>
        <p:txBody>
          <a:bodyPr wrap="square" rtlCol="0" anchor="t"/>
          <a:lstStyle/>
          <a:p>
            <a:pPr algn="ctr">
              <a:lnSpc>
                <a:spcPts val="2382"/>
              </a:lnSpc>
            </a:pPr>
            <a:r>
              <a:rPr lang="en-US" sz="1906" dirty="0">
                <a:solidFill>
                  <a:srgbClr val="CAD6DE"/>
                </a:solidFill>
                <a:latin typeface="+mj-lt"/>
                <a:ea typeface="Calibri" panose="020F0502020204030204" pitchFamily="34" charset="0"/>
                <a:cs typeface="Calibri" panose="020F0502020204030204" pitchFamily="34" charset="0"/>
              </a:rPr>
              <a:t>Zur </a:t>
            </a:r>
            <a:r>
              <a:rPr lang="en-US" sz="1906" dirty="0" err="1">
                <a:solidFill>
                  <a:srgbClr val="CAD6DE"/>
                </a:solidFill>
                <a:latin typeface="+mj-lt"/>
                <a:ea typeface="Calibri" panose="020F0502020204030204" pitchFamily="34" charset="0"/>
                <a:cs typeface="Calibri" panose="020F0502020204030204" pitchFamily="34" charset="0"/>
              </a:rPr>
              <a:t>Übersichtsseite</a:t>
            </a:r>
            <a:r>
              <a:rPr lang="en-US" sz="1906" dirty="0">
                <a:solidFill>
                  <a:srgbClr val="CAD6DE"/>
                </a:solidFill>
                <a:latin typeface="+mj-lt"/>
                <a:ea typeface="Calibri" panose="020F0502020204030204" pitchFamily="34" charset="0"/>
                <a:cs typeface="Calibri" panose="020F0502020204030204" pitchFamily="34" charset="0"/>
              </a:rPr>
              <a:t> mit allen Informationen &amp; Video-Beiträgen auf Zukunft im Glas.</a:t>
            </a:r>
          </a:p>
          <a:p>
            <a:pPr algn="ctr">
              <a:lnSpc>
                <a:spcPts val="2382"/>
              </a:lnSpc>
            </a:pPr>
            <a:endParaRPr lang="en-US" sz="1906" dirty="0">
              <a:solidFill>
                <a:srgbClr val="CAD6DE"/>
              </a:solidFill>
              <a:latin typeface="Calibri" panose="020F0502020204030204" pitchFamily="34" charset="0"/>
              <a:ea typeface="Calibri" panose="020F0502020204030204" pitchFamily="34" charset="0"/>
              <a:cs typeface="Calibri" panose="020F0502020204030204" pitchFamily="34" charset="0"/>
            </a:endParaRPr>
          </a:p>
          <a:p>
            <a:pPr algn="ctr">
              <a:lnSpc>
                <a:spcPts val="2382"/>
              </a:lnSpc>
            </a:pPr>
            <a:r>
              <a:rPr lang="en-US" sz="1906" i="1" dirty="0">
                <a:solidFill>
                  <a:srgbClr val="CAD6DE"/>
                </a:solidFill>
                <a:latin typeface="Calibri" panose="020F0502020204030204" pitchFamily="34" charset="0"/>
                <a:ea typeface="Calibri" panose="020F0502020204030204" pitchFamily="34" charset="0"/>
                <a:cs typeface="Calibri" panose="020F0502020204030204" pitchFamily="34" charset="0"/>
                <a:hlinkClick r:id="rId5"/>
              </a:rPr>
              <a:t>“</a:t>
            </a:r>
            <a:r>
              <a:rPr lang="en-US" sz="1906" i="1" dirty="0" err="1">
                <a:solidFill>
                  <a:srgbClr val="CAD6DE"/>
                </a:solidFill>
                <a:latin typeface="Calibri" panose="020F0502020204030204" pitchFamily="34" charset="0"/>
                <a:ea typeface="Calibri" panose="020F0502020204030204" pitchFamily="34" charset="0"/>
                <a:cs typeface="Calibri" panose="020F0502020204030204" pitchFamily="34" charset="0"/>
                <a:hlinkClick r:id="rId5"/>
              </a:rPr>
              <a:t>Glastrinkflasche</a:t>
            </a:r>
            <a:r>
              <a:rPr lang="en-US" sz="1906" i="1" dirty="0">
                <a:solidFill>
                  <a:srgbClr val="CAD6DE"/>
                </a:solidFill>
                <a:latin typeface="Calibri" panose="020F0502020204030204" pitchFamily="34" charset="0"/>
                <a:ea typeface="Calibri" panose="020F0502020204030204" pitchFamily="34" charset="0"/>
                <a:cs typeface="Calibri" panose="020F0502020204030204" pitchFamily="34" charset="0"/>
                <a:hlinkClick r:id="rId5"/>
              </a:rPr>
              <a:t>” </a:t>
            </a:r>
            <a:endParaRPr lang="en-US" sz="1906" i="1" dirty="0"/>
          </a:p>
        </p:txBody>
      </p:sp>
      <p:sp>
        <p:nvSpPr>
          <p:cNvPr id="6" name="Text 9">
            <a:extLst>
              <a:ext uri="{FF2B5EF4-FFF2-40B4-BE49-F238E27FC236}">
                <a16:creationId xmlns:a16="http://schemas.microsoft.com/office/drawing/2014/main" id="{3FF98B41-77D7-D7F4-3328-BB238C1329EB}"/>
              </a:ext>
            </a:extLst>
          </p:cNvPr>
          <p:cNvSpPr/>
          <p:nvPr/>
        </p:nvSpPr>
        <p:spPr>
          <a:xfrm>
            <a:off x="2490438" y="5880496"/>
            <a:ext cx="6987680" cy="658416"/>
          </a:xfrm>
          <a:prstGeom prst="rect">
            <a:avLst/>
          </a:prstGeom>
          <a:noFill/>
          <a:ln/>
        </p:spPr>
        <p:txBody>
          <a:bodyPr wrap="square" rtlCol="0" anchor="t"/>
          <a:lstStyle/>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www.</a:t>
            </a:r>
            <a:r>
              <a:rPr lang="en-US" sz="1906" u="sng" dirty="0">
                <a:solidFill>
                  <a:srgbClr val="0A988B"/>
                </a:solidFill>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zukunftimglas</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.de/lexikon/g/glasbehaelter/</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7" name="Foliennummernplatzhalter 6">
            <a:extLst>
              <a:ext uri="{FF2B5EF4-FFF2-40B4-BE49-F238E27FC236}">
                <a16:creationId xmlns:a16="http://schemas.microsoft.com/office/drawing/2014/main" id="{8D7FD31B-D4E9-272C-4B11-FC0AD6AFDFDD}"/>
              </a:ext>
            </a:extLst>
          </p:cNvPr>
          <p:cNvSpPr>
            <a:spLocks noGrp="1"/>
          </p:cNvSpPr>
          <p:nvPr>
            <p:ph type="sldNum" sz="quarter" idx="12"/>
          </p:nvPr>
        </p:nvSpPr>
        <p:spPr/>
        <p:txBody>
          <a:bodyPr/>
          <a:lstStyle/>
          <a:p>
            <a:fld id="{FD873129-0E64-4D1D-8B34-6B11DA796452}" type="slidenum">
              <a:rPr lang="de-DE" smtClean="0"/>
              <a:t>12</a:t>
            </a:fld>
            <a:endParaRPr lang="de-DE"/>
          </a:p>
        </p:txBody>
      </p:sp>
      <p:sp>
        <p:nvSpPr>
          <p:cNvPr id="10" name="Fußzeilenplatzhalter 9">
            <a:extLst>
              <a:ext uri="{FF2B5EF4-FFF2-40B4-BE49-F238E27FC236}">
                <a16:creationId xmlns:a16="http://schemas.microsoft.com/office/drawing/2014/main" id="{F3C8A08A-5DDC-4E3D-63CD-DAD5AF3B3929}"/>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04863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pic>
        <p:nvPicPr>
          <p:cNvPr id="10" name="Image 1" descr="preencoded.png"/>
          <p:cNvPicPr>
            <a:picLocks noChangeAspect="1"/>
          </p:cNvPicPr>
          <p:nvPr/>
        </p:nvPicPr>
        <p:blipFill>
          <a:blip r:embed="rId4"/>
          <a:stretch>
            <a:fillRect/>
          </a:stretch>
        </p:blipFill>
        <p:spPr>
          <a:xfrm>
            <a:off x="2825560" y="2303003"/>
            <a:ext cx="2880000" cy="2880000"/>
          </a:xfrm>
          <a:prstGeom prst="rect">
            <a:avLst/>
          </a:prstGeom>
        </p:spPr>
      </p:pic>
      <p:sp>
        <p:nvSpPr>
          <p:cNvPr id="11" name="Shape 7"/>
          <p:cNvSpPr/>
          <p:nvPr/>
        </p:nvSpPr>
        <p:spPr>
          <a:xfrm>
            <a:off x="6089399" y="1629334"/>
            <a:ext cx="3388718" cy="3960000"/>
          </a:xfrm>
          <a:prstGeom prst="roundRect">
            <a:avLst>
              <a:gd name="adj" fmla="val 911"/>
            </a:avLst>
          </a:prstGeom>
          <a:solidFill>
            <a:srgbClr val="304755"/>
          </a:solidFill>
          <a:ln/>
        </p:spPr>
        <p:txBody>
          <a:bodyPr/>
          <a:lstStyle/>
          <a:p>
            <a:endParaRPr lang="de-DE" sz="1500"/>
          </a:p>
        </p:txBody>
      </p:sp>
      <p:sp>
        <p:nvSpPr>
          <p:cNvPr id="12" name="Text 8"/>
          <p:cNvSpPr/>
          <p:nvPr/>
        </p:nvSpPr>
        <p:spPr>
          <a:xfrm>
            <a:off x="6295079" y="2303003"/>
            <a:ext cx="2977357" cy="1210469"/>
          </a:xfrm>
          <a:prstGeom prst="rect">
            <a:avLst/>
          </a:prstGeom>
          <a:noFill/>
          <a:ln/>
        </p:spPr>
        <p:txBody>
          <a:bodyPr wrap="square" rtlCol="0" anchor="t"/>
          <a:lstStyle/>
          <a:p>
            <a:pPr algn="ctr">
              <a:lnSpc>
                <a:spcPts val="2382"/>
              </a:lnSpc>
            </a:pPr>
            <a:r>
              <a:rPr lang="en-US" sz="2000" dirty="0">
                <a:solidFill>
                  <a:srgbClr val="CAD6DE"/>
                </a:solidFill>
                <a:latin typeface="+mj-lt"/>
                <a:ea typeface="Calibri" panose="020F0502020204030204" pitchFamily="34" charset="0"/>
                <a:cs typeface="Calibri" panose="020F0502020204030204" pitchFamily="34" charset="0"/>
              </a:rPr>
              <a:t>Zur </a:t>
            </a:r>
            <a:r>
              <a:rPr lang="en-US" sz="2000" dirty="0" err="1">
                <a:solidFill>
                  <a:srgbClr val="CAD6DE"/>
                </a:solidFill>
                <a:latin typeface="+mj-lt"/>
                <a:ea typeface="Calibri" panose="020F0502020204030204" pitchFamily="34" charset="0"/>
                <a:cs typeface="Calibri" panose="020F0502020204030204" pitchFamily="34" charset="0"/>
              </a:rPr>
              <a:t>Übersichtsseite</a:t>
            </a:r>
            <a:r>
              <a:rPr lang="en-US" sz="2000" dirty="0">
                <a:solidFill>
                  <a:srgbClr val="CAD6DE"/>
                </a:solidFill>
                <a:latin typeface="+mj-lt"/>
                <a:ea typeface="Calibri" panose="020F0502020204030204" pitchFamily="34" charset="0"/>
                <a:cs typeface="Calibri" panose="020F0502020204030204" pitchFamily="34" charset="0"/>
              </a:rPr>
              <a:t> mit allen Informationen &amp; Video-Beiträgen auf Zukunft im Glas.</a:t>
            </a:r>
          </a:p>
          <a:p>
            <a:pPr algn="ctr">
              <a:lnSpc>
                <a:spcPts val="2382"/>
              </a:lnSpc>
            </a:pPr>
            <a:endParaRPr lang="en-US" sz="2000" b="1" i="1" dirty="0">
              <a:solidFill>
                <a:srgbClr val="CAD6DE"/>
              </a:solidFill>
              <a:latin typeface="+mj-lt"/>
              <a:ea typeface="Calibri" panose="020F0502020204030204" pitchFamily="34" charset="0"/>
              <a:cs typeface="Calibri" panose="020F0502020204030204" pitchFamily="34" charset="0"/>
            </a:endParaRPr>
          </a:p>
          <a:p>
            <a:pPr algn="ctr">
              <a:lnSpc>
                <a:spcPts val="2382"/>
              </a:lnSpc>
            </a:pPr>
            <a:r>
              <a:rPr lang="en-US" sz="2000" b="1" i="1" dirty="0">
                <a:solidFill>
                  <a:srgbClr val="CAD6DE"/>
                </a:solidFill>
                <a:latin typeface="+mj-lt"/>
                <a:ea typeface="Calibri" panose="020F0502020204030204" pitchFamily="34" charset="0"/>
                <a:cs typeface="Calibri" panose="020F0502020204030204" pitchFamily="34" charset="0"/>
                <a:hlinkClick r:id="rId5"/>
              </a:rPr>
              <a:t>“Glas, der </a:t>
            </a:r>
            <a:r>
              <a:rPr lang="en-US" sz="2000" b="1" i="1" dirty="0" err="1">
                <a:solidFill>
                  <a:srgbClr val="CAD6DE"/>
                </a:solidFill>
                <a:latin typeface="+mj-lt"/>
                <a:ea typeface="Calibri" panose="020F0502020204030204" pitchFamily="34" charset="0"/>
                <a:cs typeface="Calibri" panose="020F0502020204030204" pitchFamily="34" charset="0"/>
                <a:hlinkClick r:id="rId5"/>
              </a:rPr>
              <a:t>Alleskönner</a:t>
            </a:r>
            <a:r>
              <a:rPr lang="en-US" sz="2000" b="1" i="1" dirty="0">
                <a:solidFill>
                  <a:srgbClr val="CAD6DE"/>
                </a:solidFill>
                <a:latin typeface="+mj-lt"/>
                <a:ea typeface="Calibri" panose="020F0502020204030204" pitchFamily="34" charset="0"/>
                <a:cs typeface="Calibri" panose="020F0502020204030204" pitchFamily="34" charset="0"/>
                <a:hlinkClick r:id="rId5"/>
              </a:rPr>
              <a:t>”</a:t>
            </a:r>
            <a:endParaRPr lang="en-US" sz="2000" b="1" i="1" dirty="0">
              <a:solidFill>
                <a:srgbClr val="CAD6DE"/>
              </a:solidFill>
              <a:latin typeface="+mj-lt"/>
              <a:ea typeface="Calibri" panose="020F0502020204030204" pitchFamily="34" charset="0"/>
              <a:cs typeface="Calibri" panose="020F0502020204030204" pitchFamily="34" charset="0"/>
            </a:endParaRPr>
          </a:p>
          <a:p>
            <a:pPr algn="ctr">
              <a:lnSpc>
                <a:spcPts val="2382"/>
              </a:lnSpc>
            </a:pPr>
            <a:r>
              <a:rPr lang="en-US" sz="2000" b="1" i="1" dirty="0">
                <a:solidFill>
                  <a:srgbClr val="CAD6DE"/>
                </a:solidFill>
                <a:latin typeface="+mj-lt"/>
                <a:ea typeface="Calibri" panose="020F0502020204030204" pitchFamily="34" charset="0"/>
                <a:cs typeface="Calibri" panose="020F0502020204030204" pitchFamily="34" charset="0"/>
              </a:rPr>
              <a:t> </a:t>
            </a:r>
          </a:p>
        </p:txBody>
      </p:sp>
      <p:sp>
        <p:nvSpPr>
          <p:cNvPr id="13" name="Text 9"/>
          <p:cNvSpPr/>
          <p:nvPr/>
        </p:nvSpPr>
        <p:spPr>
          <a:xfrm>
            <a:off x="2401285" y="5936556"/>
            <a:ext cx="11361683" cy="907852"/>
          </a:xfrm>
          <a:prstGeom prst="rect">
            <a:avLst/>
          </a:prstGeom>
          <a:noFill/>
          <a:ln/>
        </p:spPr>
        <p:txBody>
          <a:bodyPr wrap="square" rtlCol="0" anchor="t"/>
          <a:lstStyle/>
          <a:p>
            <a:pPr>
              <a:lnSpc>
                <a:spcPts val="2382"/>
              </a:lnSpc>
            </a:pPr>
            <a:r>
              <a:rPr lang="en-US" sz="1620" u="sng" dirty="0">
                <a:solidFill>
                  <a:srgbClr val="0A988B"/>
                </a:solidFill>
                <a:latin typeface="+mj-lt"/>
                <a:ea typeface="Cabin" pitchFamily="34" charset="-122"/>
                <a:hlinkClick r:id="rId5">
                  <a:extLst>
                    <a:ext uri="{A12FA001-AC4F-418D-AE19-62706E023703}">
                      <ahyp:hlinkClr xmlns:ahyp="http://schemas.microsoft.com/office/drawing/2018/hyperlinkcolor" val="tx"/>
                    </a:ext>
                  </a:extLst>
                </a:hlinkClick>
              </a:rPr>
              <a:t>https://www.zukunftimglas.de/lexikon/g/glasherstellung/</a:t>
            </a:r>
            <a:endParaRPr lang="en-US" sz="1620" u="sng" dirty="0">
              <a:solidFill>
                <a:srgbClr val="0A988B"/>
              </a:solidFill>
              <a:latin typeface="+mj-lt"/>
              <a:ea typeface="Cabin" pitchFamily="34" charset="-122"/>
            </a:endParaRPr>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hergestellt? </a:t>
            </a:r>
            <a:r>
              <a:rPr lang="en-US" sz="4000" dirty="0">
                <a:solidFill>
                  <a:srgbClr val="000000"/>
                </a:solidFill>
                <a:ea typeface="Calibri" panose="020F0502020204030204" pitchFamily="34" charset="0"/>
                <a:cs typeface="Calibri" panose="020F0502020204030204" pitchFamily="34" charset="0"/>
              </a:rPr>
              <a:t>🤔</a:t>
            </a:r>
            <a:endParaRPr lang="de-DE" sz="4000" dirty="0"/>
          </a:p>
        </p:txBody>
      </p:sp>
      <p:sp>
        <p:nvSpPr>
          <p:cNvPr id="4" name="Foliennummernplatzhalter 3">
            <a:extLst>
              <a:ext uri="{FF2B5EF4-FFF2-40B4-BE49-F238E27FC236}">
                <a16:creationId xmlns:a16="http://schemas.microsoft.com/office/drawing/2014/main" id="{565B29A8-5C9E-9D75-04F9-66EBBE2D52D7}"/>
              </a:ext>
            </a:extLst>
          </p:cNvPr>
          <p:cNvSpPr>
            <a:spLocks noGrp="1"/>
          </p:cNvSpPr>
          <p:nvPr>
            <p:ph type="sldNum" sz="quarter" idx="12"/>
          </p:nvPr>
        </p:nvSpPr>
        <p:spPr/>
        <p:txBody>
          <a:bodyPr/>
          <a:lstStyle/>
          <a:p>
            <a:fld id="{FD873129-0E64-4D1D-8B34-6B11DA796452}" type="slidenum">
              <a:rPr lang="de-DE" smtClean="0"/>
              <a:t>13</a:t>
            </a:fld>
            <a:endParaRPr lang="de-DE"/>
          </a:p>
        </p:txBody>
      </p:sp>
      <p:sp>
        <p:nvSpPr>
          <p:cNvPr id="5" name="Fußzeilenplatzhalter 4">
            <a:extLst>
              <a:ext uri="{FF2B5EF4-FFF2-40B4-BE49-F238E27FC236}">
                <a16:creationId xmlns:a16="http://schemas.microsoft.com/office/drawing/2014/main" id="{3B6C0B73-EBF1-D832-272F-A586B56F7453}"/>
              </a:ext>
            </a:extLst>
          </p:cNvPr>
          <p:cNvSpPr>
            <a:spLocks noGrp="1"/>
          </p:cNvSpPr>
          <p:nvPr>
            <p:ph type="ftr" sz="quarter" idx="11"/>
          </p:nvPr>
        </p:nvSpPr>
        <p:spPr/>
        <p:txBody>
          <a:bodyPr/>
          <a:lstStyle/>
          <a:p>
            <a:r>
              <a:rPr lang="de-DE"/>
              <a:t>Berufsorientierungspaket Glasindustrie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hergestellt?</a:t>
            </a:r>
            <a:r>
              <a:rPr lang="en-US" sz="4000" dirty="0">
                <a:solidFill>
                  <a:srgbClr val="000000"/>
                </a:solidFill>
                <a:ea typeface="Calibri" panose="020F0502020204030204" pitchFamily="34" charset="0"/>
                <a:cs typeface="Calibri" panose="020F0502020204030204" pitchFamily="34" charset="0"/>
              </a:rPr>
              <a:t> 🤔</a:t>
            </a:r>
            <a:r>
              <a:rPr lang="en-US" sz="4000" dirty="0" err="1">
                <a:ea typeface="Calibri" panose="020F0502020204030204" pitchFamily="34" charset="0"/>
                <a:cs typeface="Calibri" panose="020F0502020204030204" pitchFamily="34" charset="0"/>
              </a:rPr>
              <a:t>Hohles</a:t>
            </a:r>
            <a:r>
              <a:rPr lang="en-US" sz="4000" dirty="0">
                <a:ea typeface="Calibri" panose="020F0502020204030204" pitchFamily="34" charset="0"/>
                <a:cs typeface="Calibri" panose="020F0502020204030204" pitchFamily="34" charset="0"/>
              </a:rPr>
              <a:t> Glas</a:t>
            </a:r>
            <a:endParaRPr lang="de-DE" sz="4000" dirty="0"/>
          </a:p>
        </p:txBody>
      </p:sp>
      <p:pic>
        <p:nvPicPr>
          <p:cNvPr id="4" name="Image 1" descr="preencoded.png">
            <a:extLst>
              <a:ext uri="{FF2B5EF4-FFF2-40B4-BE49-F238E27FC236}">
                <a16:creationId xmlns:a16="http://schemas.microsoft.com/office/drawing/2014/main" id="{8ECDE14B-E398-A82A-7117-8AD4646426FD}"/>
              </a:ext>
            </a:extLst>
          </p:cNvPr>
          <p:cNvPicPr>
            <a:picLocks noChangeAspect="1"/>
          </p:cNvPicPr>
          <p:nvPr/>
        </p:nvPicPr>
        <p:blipFill>
          <a:blip r:embed="rId4"/>
          <a:stretch>
            <a:fillRect/>
          </a:stretch>
        </p:blipFill>
        <p:spPr>
          <a:xfrm>
            <a:off x="2773718" y="2348666"/>
            <a:ext cx="2880000" cy="2880000"/>
          </a:xfrm>
          <a:prstGeom prst="rect">
            <a:avLst/>
          </a:prstGeom>
        </p:spPr>
      </p:pic>
      <p:sp>
        <p:nvSpPr>
          <p:cNvPr id="5" name="Text 8">
            <a:extLst>
              <a:ext uri="{FF2B5EF4-FFF2-40B4-BE49-F238E27FC236}">
                <a16:creationId xmlns:a16="http://schemas.microsoft.com/office/drawing/2014/main" id="{1591FE8F-633A-85E1-CFEB-3A74EACC2EBC}"/>
              </a:ext>
            </a:extLst>
          </p:cNvPr>
          <p:cNvSpPr/>
          <p:nvPr/>
        </p:nvSpPr>
        <p:spPr>
          <a:xfrm>
            <a:off x="6423485" y="1833060"/>
            <a:ext cx="2838053" cy="995462"/>
          </a:xfrm>
          <a:prstGeom prst="rect">
            <a:avLst/>
          </a:prstGeom>
          <a:noFill/>
          <a:ln/>
        </p:spPr>
        <p:txBody>
          <a:bodyPr wrap="square" rtlCol="0" anchor="t"/>
          <a:lstStyle/>
          <a:p>
            <a:pPr algn="ctr">
              <a:lnSpc>
                <a:spcPts val="2271"/>
              </a:lnSpc>
            </a:pPr>
            <a:r>
              <a:rPr lang="en-US" sz="2000" dirty="0">
                <a:solidFill>
                  <a:srgbClr val="CAD6DE"/>
                </a:solidFill>
                <a:latin typeface="+mj-lt"/>
                <a:ea typeface="Calibri" panose="020F0502020204030204" pitchFamily="34" charset="0"/>
                <a:cs typeface="Calibri" panose="020F0502020204030204" pitchFamily="34" charset="0"/>
              </a:rPr>
              <a:t>Wie </a:t>
            </a:r>
            <a:r>
              <a:rPr lang="en-US" sz="2000" dirty="0" err="1">
                <a:solidFill>
                  <a:srgbClr val="CAD6DE"/>
                </a:solidFill>
                <a:latin typeface="+mj-lt"/>
                <a:ea typeface="Calibri" panose="020F0502020204030204" pitchFamily="34" charset="0"/>
                <a:cs typeface="Calibri" panose="020F0502020204030204" pitchFamily="34" charset="0"/>
              </a:rPr>
              <a:t>wird</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braunes</a:t>
            </a:r>
            <a:r>
              <a:rPr lang="en-US" sz="2000" dirty="0">
                <a:solidFill>
                  <a:srgbClr val="CAD6DE"/>
                </a:solidFill>
                <a:latin typeface="+mj-lt"/>
                <a:ea typeface="Calibri" panose="020F0502020204030204" pitchFamily="34" charset="0"/>
                <a:cs typeface="Calibri" panose="020F0502020204030204" pitchFamily="34" charset="0"/>
              </a:rPr>
              <a:t> Glas </a:t>
            </a:r>
            <a:r>
              <a:rPr lang="en-US" sz="2000" dirty="0" err="1">
                <a:solidFill>
                  <a:srgbClr val="CAD6DE"/>
                </a:solidFill>
                <a:latin typeface="+mj-lt"/>
                <a:ea typeface="Calibri" panose="020F0502020204030204" pitchFamily="34" charset="0"/>
                <a:cs typeface="Calibri" panose="020F0502020204030204" pitchFamily="34" charset="0"/>
              </a:rPr>
              <a:t>hergestellt</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Sendung</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mit</a:t>
            </a:r>
            <a:r>
              <a:rPr lang="en-US" sz="2000" dirty="0">
                <a:solidFill>
                  <a:srgbClr val="CAD6DE"/>
                </a:solidFill>
                <a:latin typeface="+mj-lt"/>
                <a:ea typeface="Calibri" panose="020F0502020204030204" pitchFamily="34" charset="0"/>
                <a:cs typeface="Calibri" panose="020F0502020204030204" pitchFamily="34" charset="0"/>
              </a:rPr>
              <a:t> der Maus (9:00 Min)</a:t>
            </a:r>
            <a:endParaRPr lang="en-US" sz="2000" dirty="0">
              <a:latin typeface="+mj-lt"/>
            </a:endParaRPr>
          </a:p>
        </p:txBody>
      </p:sp>
      <p:pic>
        <p:nvPicPr>
          <p:cNvPr id="6" name="Image 4">
            <a:hlinkClick r:id="rId5"/>
            <a:extLst>
              <a:ext uri="{FF2B5EF4-FFF2-40B4-BE49-F238E27FC236}">
                <a16:creationId xmlns:a16="http://schemas.microsoft.com/office/drawing/2014/main" id="{F450EE7A-6CD6-3E70-E374-C00E96254ACB}"/>
              </a:ext>
            </a:extLst>
          </p:cNvPr>
          <p:cNvPicPr>
            <a:picLocks noChangeAspect="1"/>
          </p:cNvPicPr>
          <p:nvPr/>
        </p:nvPicPr>
        <p:blipFill>
          <a:blip r:embed="rId6"/>
          <a:stretch>
            <a:fillRect/>
          </a:stretch>
        </p:blipFill>
        <p:spPr>
          <a:xfrm>
            <a:off x="6667731" y="2922731"/>
            <a:ext cx="2417349" cy="2340000"/>
          </a:xfrm>
          <a:prstGeom prst="rect">
            <a:avLst/>
          </a:prstGeom>
        </p:spPr>
      </p:pic>
      <p:sp>
        <p:nvSpPr>
          <p:cNvPr id="7" name="Text 10">
            <a:extLst>
              <a:ext uri="{FF2B5EF4-FFF2-40B4-BE49-F238E27FC236}">
                <a16:creationId xmlns:a16="http://schemas.microsoft.com/office/drawing/2014/main" id="{ECA4ED17-9B62-11BA-CC01-968374264E5F}"/>
              </a:ext>
            </a:extLst>
          </p:cNvPr>
          <p:cNvSpPr/>
          <p:nvPr/>
        </p:nvSpPr>
        <p:spPr>
          <a:xfrm>
            <a:off x="2407246" y="5939718"/>
            <a:ext cx="10082609" cy="313829"/>
          </a:xfrm>
          <a:prstGeom prst="rect">
            <a:avLst/>
          </a:prstGeom>
          <a:noFill/>
          <a:ln/>
        </p:spPr>
        <p:txBody>
          <a:bodyPr wrap="none" rtlCol="0" anchor="t"/>
          <a:lstStyle/>
          <a:p>
            <a:pPr>
              <a:lnSpc>
                <a:spcPts val="2382"/>
              </a:lnSpc>
            </a:pP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https</a:t>
            </a:r>
            <a:r>
              <a:rPr lang="en-US" sz="1620" u="sng" dirty="0">
                <a:solidFill>
                  <a:srgbClr val="0A988B"/>
                </a:solidFill>
                <a:ea typeface="Cabin" pitchFamily="34" charset="-122"/>
                <a:hlinkClick r:id="rId5">
                  <a:extLst>
                    <a:ext uri="{A12FA001-AC4F-418D-AE19-62706E023703}">
                      <ahyp:hlinkClr xmlns:ahyp="http://schemas.microsoft.com/office/drawing/2018/hyperlinkcolor" val="tx"/>
                    </a:ext>
                  </a:extLst>
                </a:hlinkClick>
              </a:rPr>
              <a:t>://</a:t>
            </a: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www.youtube.com/watch?v=VhIZPw3XBN0</a:t>
            </a:r>
            <a:endParaRPr lang="en-US" sz="1620" u="sng" dirty="0">
              <a:solidFill>
                <a:srgbClr val="0A988B"/>
              </a:solidFill>
              <a:latin typeface="Cabin" pitchFamily="34" charset="0"/>
              <a:ea typeface="Cabin" pitchFamily="34" charset="-122"/>
            </a:endParaRPr>
          </a:p>
          <a:p>
            <a:pPr>
              <a:lnSpc>
                <a:spcPts val="2471"/>
              </a:lnSpc>
            </a:pP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Foliennummernplatzhalter 9">
            <a:extLst>
              <a:ext uri="{FF2B5EF4-FFF2-40B4-BE49-F238E27FC236}">
                <a16:creationId xmlns:a16="http://schemas.microsoft.com/office/drawing/2014/main" id="{93B38340-2DD7-6B07-2085-1B67927AA116}"/>
              </a:ext>
            </a:extLst>
          </p:cNvPr>
          <p:cNvSpPr>
            <a:spLocks noGrp="1"/>
          </p:cNvSpPr>
          <p:nvPr>
            <p:ph type="sldNum" sz="quarter" idx="12"/>
          </p:nvPr>
        </p:nvSpPr>
        <p:spPr/>
        <p:txBody>
          <a:bodyPr/>
          <a:lstStyle/>
          <a:p>
            <a:fld id="{FD873129-0E64-4D1D-8B34-6B11DA796452}" type="slidenum">
              <a:rPr lang="de-DE" smtClean="0"/>
              <a:t>14</a:t>
            </a:fld>
            <a:endParaRPr lang="de-DE"/>
          </a:p>
        </p:txBody>
      </p:sp>
      <p:sp>
        <p:nvSpPr>
          <p:cNvPr id="12" name="Fußzeilenplatzhalter 11">
            <a:extLst>
              <a:ext uri="{FF2B5EF4-FFF2-40B4-BE49-F238E27FC236}">
                <a16:creationId xmlns:a16="http://schemas.microsoft.com/office/drawing/2014/main" id="{0BAB95BF-5313-C891-3ECF-1A3D5CFB2624}"/>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358554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FE9F1-55AE-2B6D-8D2B-1657BA8738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13E06996-0F11-C885-CBD1-F49A552A9670}"/>
              </a:ext>
            </a:extLst>
          </p:cNvPr>
          <p:cNvPicPr>
            <a:picLocks noChangeAspect="1"/>
          </p:cNvPicPr>
          <p:nvPr/>
        </p:nvPicPr>
        <p:blipFill>
          <a:blip r:embed="rId3"/>
          <a:stretch>
            <a:fillRect/>
          </a:stretch>
        </p:blipFill>
        <p:spPr>
          <a:xfrm>
            <a:off x="0" y="0"/>
            <a:ext cx="12192000" cy="6858000"/>
          </a:xfrm>
          <a:prstGeom prst="rect">
            <a:avLst/>
          </a:prstGeom>
        </p:spPr>
      </p:pic>
      <p:sp>
        <p:nvSpPr>
          <p:cNvPr id="3" name="Shape 0">
            <a:extLst>
              <a:ext uri="{FF2B5EF4-FFF2-40B4-BE49-F238E27FC236}">
                <a16:creationId xmlns:a16="http://schemas.microsoft.com/office/drawing/2014/main" id="{071C0FF0-2E9A-D0E4-86DD-D49F79B9DFD6}"/>
              </a:ext>
            </a:extLst>
          </p:cNvPr>
          <p:cNvSpPr/>
          <p:nvPr/>
        </p:nvSpPr>
        <p:spPr>
          <a:xfrm>
            <a:off x="0" y="0"/>
            <a:ext cx="12192000" cy="6858000"/>
          </a:xfrm>
          <a:prstGeom prst="rect">
            <a:avLst/>
          </a:prstGeom>
          <a:solidFill>
            <a:srgbClr val="112836"/>
          </a:solidFill>
          <a:ln/>
        </p:spPr>
        <p:txBody>
          <a:bodyPr/>
          <a:lstStyle/>
          <a:p>
            <a:endParaRPr lang="de-DE" sz="1500"/>
          </a:p>
        </p:txBody>
      </p:sp>
      <p:sp>
        <p:nvSpPr>
          <p:cNvPr id="8" name="Shape 5">
            <a:extLst>
              <a:ext uri="{FF2B5EF4-FFF2-40B4-BE49-F238E27FC236}">
                <a16:creationId xmlns:a16="http://schemas.microsoft.com/office/drawing/2014/main" id="{C843ED2D-0AC9-0938-0773-C0C57BB5E835}"/>
              </a:ext>
            </a:extLst>
          </p:cNvPr>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a:extLst>
              <a:ext uri="{FF2B5EF4-FFF2-40B4-BE49-F238E27FC236}">
                <a16:creationId xmlns:a16="http://schemas.microsoft.com/office/drawing/2014/main" id="{4CB669F9-B3D4-ADC9-0015-925166EC501C}"/>
              </a:ext>
            </a:extLst>
          </p:cNvPr>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a:extLst>
              <a:ext uri="{FF2B5EF4-FFF2-40B4-BE49-F238E27FC236}">
                <a16:creationId xmlns:a16="http://schemas.microsoft.com/office/drawing/2014/main" id="{7408AEB3-CC9B-656B-8ABB-39F6D4409E0A}"/>
              </a:ext>
            </a:extLst>
          </p:cNvPr>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a:extLst>
              <a:ext uri="{FF2B5EF4-FFF2-40B4-BE49-F238E27FC236}">
                <a16:creationId xmlns:a16="http://schemas.microsoft.com/office/drawing/2014/main" id="{611DB539-F6D3-2DA9-C339-14B70670F6E7}"/>
              </a:ext>
            </a:extLst>
          </p:cNvPr>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BE6AE27F-B30D-8134-27DE-2F2D85A562DC}"/>
              </a:ext>
            </a:extLst>
          </p:cNvPr>
          <p:cNvSpPr>
            <a:spLocks noGrp="1"/>
          </p:cNvSpPr>
          <p:nvPr>
            <p:ph type="title"/>
          </p:nvPr>
        </p:nvSpPr>
        <p:spPr/>
        <p:txBody>
          <a:bodyPr>
            <a:normAutofit/>
          </a:bodyPr>
          <a:lstStyle/>
          <a:p>
            <a:r>
              <a:rPr lang="de-DE" sz="4000" dirty="0"/>
              <a:t>Wie wird Glas hergestellt?</a:t>
            </a:r>
            <a:r>
              <a:rPr lang="en-US" sz="4000" dirty="0">
                <a:solidFill>
                  <a:srgbClr val="000000"/>
                </a:solidFill>
                <a:ea typeface="Calibri" panose="020F0502020204030204" pitchFamily="34" charset="0"/>
                <a:cs typeface="Calibri" panose="020F0502020204030204" pitchFamily="34" charset="0"/>
              </a:rPr>
              <a:t> 🤔</a:t>
            </a:r>
            <a:r>
              <a:rPr lang="en-US" sz="4000" dirty="0" err="1">
                <a:ea typeface="Calibri" panose="020F0502020204030204" pitchFamily="34" charset="0"/>
                <a:cs typeface="Calibri" panose="020F0502020204030204" pitchFamily="34" charset="0"/>
              </a:rPr>
              <a:t>Flaches</a:t>
            </a:r>
            <a:r>
              <a:rPr lang="en-US" sz="4000" dirty="0">
                <a:ea typeface="Calibri" panose="020F0502020204030204" pitchFamily="34" charset="0"/>
                <a:cs typeface="Calibri" panose="020F0502020204030204" pitchFamily="34" charset="0"/>
              </a:rPr>
              <a:t> Glas</a:t>
            </a:r>
            <a:endParaRPr lang="de-DE" sz="4000" dirty="0"/>
          </a:p>
        </p:txBody>
      </p:sp>
      <p:sp>
        <p:nvSpPr>
          <p:cNvPr id="16" name="Text 8">
            <a:extLst>
              <a:ext uri="{FF2B5EF4-FFF2-40B4-BE49-F238E27FC236}">
                <a16:creationId xmlns:a16="http://schemas.microsoft.com/office/drawing/2014/main" id="{2C426E49-9D79-691D-8A8C-BACE15D162D2}"/>
              </a:ext>
            </a:extLst>
          </p:cNvPr>
          <p:cNvSpPr/>
          <p:nvPr/>
        </p:nvSpPr>
        <p:spPr>
          <a:xfrm>
            <a:off x="6310856" y="1797103"/>
            <a:ext cx="2977357" cy="605234"/>
          </a:xfrm>
          <a:prstGeom prst="rect">
            <a:avLst/>
          </a:prstGeom>
          <a:noFill/>
          <a:ln/>
        </p:spPr>
        <p:txBody>
          <a:bodyPr wrap="square" rtlCol="0" anchor="t"/>
          <a:lstStyle/>
          <a:p>
            <a:pPr algn="ctr">
              <a:lnSpc>
                <a:spcPts val="2382"/>
              </a:lnSpc>
            </a:pPr>
            <a:r>
              <a:rPr lang="en-US" sz="2000" dirty="0">
                <a:solidFill>
                  <a:srgbClr val="CAD6DE"/>
                </a:solidFill>
                <a:latin typeface="+mj-lt"/>
                <a:ea typeface="Calibri" panose="020F0502020204030204" pitchFamily="34" charset="0"/>
                <a:cs typeface="Calibri" panose="020F0502020204030204" pitchFamily="34" charset="0"/>
              </a:rPr>
              <a:t>Wie </a:t>
            </a:r>
            <a:r>
              <a:rPr lang="en-US" sz="2000" dirty="0" err="1">
                <a:solidFill>
                  <a:srgbClr val="CAD6DE"/>
                </a:solidFill>
                <a:latin typeface="+mj-lt"/>
                <a:ea typeface="Calibri" panose="020F0502020204030204" pitchFamily="34" charset="0"/>
                <a:cs typeface="Calibri" panose="020F0502020204030204" pitchFamily="34" charset="0"/>
              </a:rPr>
              <a:t>entsteht</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flaches</a:t>
            </a:r>
            <a:r>
              <a:rPr lang="en-US" sz="2000" dirty="0">
                <a:solidFill>
                  <a:srgbClr val="CAD6DE"/>
                </a:solidFill>
                <a:latin typeface="+mj-lt"/>
                <a:ea typeface="Calibri" panose="020F0502020204030204" pitchFamily="34" charset="0"/>
                <a:cs typeface="Calibri" panose="020F0502020204030204" pitchFamily="34" charset="0"/>
              </a:rPr>
              <a:t> Glas? </a:t>
            </a:r>
            <a:r>
              <a:rPr lang="de-DE" sz="2000" dirty="0">
                <a:solidFill>
                  <a:srgbClr val="CAD6DE"/>
                </a:solidFill>
                <a:latin typeface="+mj-lt"/>
                <a:ea typeface="Calibri" panose="020F0502020204030204" pitchFamily="34" charset="0"/>
                <a:cs typeface="Calibri" panose="020F0502020204030204" pitchFamily="34" charset="0"/>
              </a:rPr>
              <a:t>Glasherstellung - Das </a:t>
            </a:r>
            <a:r>
              <a:rPr lang="de-DE" sz="2000" dirty="0" err="1">
                <a:solidFill>
                  <a:srgbClr val="CAD6DE"/>
                </a:solidFill>
                <a:latin typeface="+mj-lt"/>
                <a:ea typeface="Calibri" panose="020F0502020204030204" pitchFamily="34" charset="0"/>
                <a:cs typeface="Calibri" panose="020F0502020204030204" pitchFamily="34" charset="0"/>
              </a:rPr>
              <a:t>Floatverfahren</a:t>
            </a:r>
            <a:br>
              <a:rPr lang="en-US" sz="2000" dirty="0">
                <a:solidFill>
                  <a:srgbClr val="CAD6DE"/>
                </a:solidFill>
                <a:latin typeface="+mj-lt"/>
                <a:ea typeface="Calibri" panose="020F0502020204030204" pitchFamily="34" charset="0"/>
                <a:cs typeface="Calibri" panose="020F0502020204030204" pitchFamily="34" charset="0"/>
              </a:rPr>
            </a:br>
            <a:r>
              <a:rPr lang="en-US" sz="2000" dirty="0">
                <a:solidFill>
                  <a:srgbClr val="CAD6DE"/>
                </a:solidFill>
                <a:latin typeface="+mj-lt"/>
                <a:ea typeface="Calibri" panose="020F0502020204030204" pitchFamily="34" charset="0"/>
                <a:cs typeface="Calibri" panose="020F0502020204030204" pitchFamily="34" charset="0"/>
              </a:rPr>
              <a:t>(10 Min.)  </a:t>
            </a:r>
          </a:p>
        </p:txBody>
      </p:sp>
      <p:sp>
        <p:nvSpPr>
          <p:cNvPr id="19" name="Text 9">
            <a:extLst>
              <a:ext uri="{FF2B5EF4-FFF2-40B4-BE49-F238E27FC236}">
                <a16:creationId xmlns:a16="http://schemas.microsoft.com/office/drawing/2014/main" id="{6BD6591D-3C68-598D-779F-A9254D691E63}"/>
              </a:ext>
            </a:extLst>
          </p:cNvPr>
          <p:cNvSpPr/>
          <p:nvPr/>
        </p:nvSpPr>
        <p:spPr>
          <a:xfrm>
            <a:off x="2510829" y="5906194"/>
            <a:ext cx="10577413" cy="329208"/>
          </a:xfrm>
          <a:prstGeom prst="rect">
            <a:avLst/>
          </a:prstGeom>
          <a:noFill/>
          <a:ln/>
        </p:spPr>
        <p:txBody>
          <a:bodyPr wrap="none" rtlCol="0" anchor="t"/>
          <a:lstStyle/>
          <a:p>
            <a:pPr>
              <a:lnSpc>
                <a:spcPts val="2592"/>
              </a:lnSpc>
            </a:pPr>
            <a:endParaRPr lang="en-US" sz="1620" dirty="0"/>
          </a:p>
        </p:txBody>
      </p:sp>
      <p:sp>
        <p:nvSpPr>
          <p:cNvPr id="4" name="Foliennummernplatzhalter 3">
            <a:extLst>
              <a:ext uri="{FF2B5EF4-FFF2-40B4-BE49-F238E27FC236}">
                <a16:creationId xmlns:a16="http://schemas.microsoft.com/office/drawing/2014/main" id="{AF9D58F2-2E99-2BC1-3B1E-BE07E94A3B14}"/>
              </a:ext>
            </a:extLst>
          </p:cNvPr>
          <p:cNvSpPr>
            <a:spLocks noGrp="1"/>
          </p:cNvSpPr>
          <p:nvPr>
            <p:ph type="sldNum" sz="quarter" idx="12"/>
          </p:nvPr>
        </p:nvSpPr>
        <p:spPr/>
        <p:txBody>
          <a:bodyPr/>
          <a:lstStyle/>
          <a:p>
            <a:fld id="{FD873129-0E64-4D1D-8B34-6B11DA796452}" type="slidenum">
              <a:rPr lang="de-DE" smtClean="0"/>
              <a:t>15</a:t>
            </a:fld>
            <a:endParaRPr lang="de-DE"/>
          </a:p>
        </p:txBody>
      </p:sp>
      <p:sp>
        <p:nvSpPr>
          <p:cNvPr id="5" name="Fußzeilenplatzhalter 4">
            <a:extLst>
              <a:ext uri="{FF2B5EF4-FFF2-40B4-BE49-F238E27FC236}">
                <a16:creationId xmlns:a16="http://schemas.microsoft.com/office/drawing/2014/main" id="{CCDF8586-F5B8-25FB-24F4-52D8528C0A3A}"/>
              </a:ext>
            </a:extLst>
          </p:cNvPr>
          <p:cNvSpPr>
            <a:spLocks noGrp="1"/>
          </p:cNvSpPr>
          <p:nvPr>
            <p:ph type="ftr" sz="quarter" idx="11"/>
          </p:nvPr>
        </p:nvSpPr>
        <p:spPr/>
        <p:txBody>
          <a:bodyPr/>
          <a:lstStyle/>
          <a:p>
            <a:r>
              <a:rPr lang="de-DE"/>
              <a:t>Berufsorientierungspaket Glasindustrie</a:t>
            </a:r>
          </a:p>
        </p:txBody>
      </p:sp>
      <p:pic>
        <p:nvPicPr>
          <p:cNvPr id="6" name="Grafik 5">
            <a:extLst>
              <a:ext uri="{FF2B5EF4-FFF2-40B4-BE49-F238E27FC236}">
                <a16:creationId xmlns:a16="http://schemas.microsoft.com/office/drawing/2014/main" id="{9AE876E1-4B01-9C04-4FA4-31F65C59CFE6}"/>
              </a:ext>
            </a:extLst>
          </p:cNvPr>
          <p:cNvPicPr>
            <a:picLocks noChangeAspect="1"/>
          </p:cNvPicPr>
          <p:nvPr/>
        </p:nvPicPr>
        <p:blipFill>
          <a:blip r:embed="rId4"/>
          <a:stretch>
            <a:fillRect/>
          </a:stretch>
        </p:blipFill>
        <p:spPr>
          <a:xfrm>
            <a:off x="2773718" y="2342420"/>
            <a:ext cx="2880000" cy="2880000"/>
          </a:xfrm>
          <a:prstGeom prst="rect">
            <a:avLst/>
          </a:prstGeom>
        </p:spPr>
      </p:pic>
      <p:pic>
        <p:nvPicPr>
          <p:cNvPr id="13" name="Grafik 12">
            <a:hlinkClick r:id="rId5"/>
            <a:extLst>
              <a:ext uri="{FF2B5EF4-FFF2-40B4-BE49-F238E27FC236}">
                <a16:creationId xmlns:a16="http://schemas.microsoft.com/office/drawing/2014/main" id="{18B4FB09-1495-D206-AE0D-28C3D1CCCD6B}"/>
              </a:ext>
            </a:extLst>
          </p:cNvPr>
          <p:cNvPicPr>
            <a:picLocks noChangeAspect="1"/>
          </p:cNvPicPr>
          <p:nvPr/>
        </p:nvPicPr>
        <p:blipFill>
          <a:blip r:embed="rId6"/>
          <a:stretch>
            <a:fillRect/>
          </a:stretch>
        </p:blipFill>
        <p:spPr>
          <a:xfrm>
            <a:off x="6330207" y="3096687"/>
            <a:ext cx="2977358" cy="2239309"/>
          </a:xfrm>
          <a:prstGeom prst="rect">
            <a:avLst/>
          </a:prstGeom>
        </p:spPr>
      </p:pic>
      <p:sp>
        <p:nvSpPr>
          <p:cNvPr id="17" name="Textfeld 16">
            <a:extLst>
              <a:ext uri="{FF2B5EF4-FFF2-40B4-BE49-F238E27FC236}">
                <a16:creationId xmlns:a16="http://schemas.microsoft.com/office/drawing/2014/main" id="{4CB614EE-1357-6E63-D388-FE8690B608CC}"/>
              </a:ext>
            </a:extLst>
          </p:cNvPr>
          <p:cNvSpPr txBox="1"/>
          <p:nvPr/>
        </p:nvSpPr>
        <p:spPr>
          <a:xfrm>
            <a:off x="2378270" y="5936348"/>
            <a:ext cx="5823449" cy="618631"/>
          </a:xfrm>
          <a:prstGeom prst="rect">
            <a:avLst/>
          </a:prstGeom>
          <a:noFill/>
        </p:spPr>
        <p:txBody>
          <a:bodyPr wrap="square" rtlCol="0">
            <a:spAutoFit/>
          </a:bodyPr>
          <a:lstStyle/>
          <a:p>
            <a:r>
              <a:rPr lang="de-DE" sz="1620" u="sng" dirty="0">
                <a:solidFill>
                  <a:srgbClr val="0A988B"/>
                </a:solidFill>
                <a:latin typeface="Cabin" pitchFamily="34" charset="0"/>
                <a:ea typeface="Cabin" pitchFamily="34" charset="-122"/>
                <a:hlinkClick r:id="rId7">
                  <a:extLst>
                    <a:ext uri="{A12FA001-AC4F-418D-AE19-62706E023703}">
                      <ahyp:hlinkClr xmlns:ahyp="http://schemas.microsoft.com/office/drawing/2018/hyperlinkcolor" val="tx"/>
                    </a:ext>
                  </a:extLst>
                </a:hlinkClick>
              </a:rPr>
              <a:t>https://www.youtube.com/watch?v=JpMUEI3NgKI&amp;t=191s</a:t>
            </a:r>
            <a:endParaRPr lang="de-DE" sz="1620" u="sng" dirty="0">
              <a:solidFill>
                <a:srgbClr val="0A988B"/>
              </a:solidFill>
              <a:latin typeface="Cabin" pitchFamily="34" charset="0"/>
              <a:ea typeface="Cabin" pitchFamily="34" charset="-122"/>
            </a:endParaRPr>
          </a:p>
          <a:p>
            <a:endParaRPr lang="de-DE" dirty="0"/>
          </a:p>
        </p:txBody>
      </p:sp>
    </p:spTree>
    <p:extLst>
      <p:ext uri="{BB962C8B-B14F-4D97-AF65-F5344CB8AC3E}">
        <p14:creationId xmlns:p14="http://schemas.microsoft.com/office/powerpoint/2010/main" val="4033972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hergestellt?</a:t>
            </a:r>
            <a:r>
              <a:rPr lang="en-US" sz="4000" dirty="0">
                <a:solidFill>
                  <a:srgbClr val="000000"/>
                </a:solidFill>
                <a:ea typeface="Calibri" panose="020F0502020204030204" pitchFamily="34" charset="0"/>
                <a:cs typeface="Calibri" panose="020F0502020204030204" pitchFamily="34" charset="0"/>
              </a:rPr>
              <a:t> 🤔</a:t>
            </a:r>
            <a:r>
              <a:rPr lang="en-US" sz="4000" dirty="0">
                <a:ea typeface="Calibri" panose="020F0502020204030204" pitchFamily="34" charset="0"/>
                <a:cs typeface="Calibri" panose="020F0502020204030204" pitchFamily="34" charset="0"/>
              </a:rPr>
              <a:t>Spezialglas</a:t>
            </a:r>
            <a:endParaRPr lang="de-DE" sz="4000" dirty="0"/>
          </a:p>
        </p:txBody>
      </p:sp>
      <p:sp>
        <p:nvSpPr>
          <p:cNvPr id="16" name="Text 8">
            <a:extLst>
              <a:ext uri="{FF2B5EF4-FFF2-40B4-BE49-F238E27FC236}">
                <a16:creationId xmlns:a16="http://schemas.microsoft.com/office/drawing/2014/main" id="{9BF87E91-A8E5-C10D-C52F-F2506E67DC76}"/>
              </a:ext>
            </a:extLst>
          </p:cNvPr>
          <p:cNvSpPr/>
          <p:nvPr/>
        </p:nvSpPr>
        <p:spPr>
          <a:xfrm>
            <a:off x="6310856" y="1797103"/>
            <a:ext cx="2977357" cy="605234"/>
          </a:xfrm>
          <a:prstGeom prst="rect">
            <a:avLst/>
          </a:prstGeom>
          <a:noFill/>
          <a:ln/>
        </p:spPr>
        <p:txBody>
          <a:bodyPr wrap="square" rtlCol="0" anchor="t"/>
          <a:lstStyle/>
          <a:p>
            <a:pPr algn="ctr">
              <a:lnSpc>
                <a:spcPts val="2382"/>
              </a:lnSpc>
            </a:pPr>
            <a:r>
              <a:rPr lang="en-US" sz="2000" dirty="0" err="1">
                <a:solidFill>
                  <a:srgbClr val="CAD6DE"/>
                </a:solidFill>
                <a:latin typeface="+mj-lt"/>
                <a:ea typeface="Calibri" panose="020F0502020204030204" pitchFamily="34" charset="0"/>
                <a:cs typeface="Calibri" panose="020F0502020204030204" pitchFamily="34" charset="0"/>
              </a:rPr>
              <a:t>Sicherheitsglas</a:t>
            </a:r>
            <a:r>
              <a:rPr lang="en-US" sz="2000" dirty="0">
                <a:solidFill>
                  <a:srgbClr val="CAD6DE"/>
                </a:solidFill>
                <a:latin typeface="+mj-lt"/>
                <a:ea typeface="Calibri" panose="020F0502020204030204" pitchFamily="34" charset="0"/>
                <a:cs typeface="Calibri" panose="020F0502020204030204" pitchFamily="34" charset="0"/>
              </a:rPr>
              <a:t> | </a:t>
            </a:r>
            <a:br>
              <a:rPr lang="en-US" sz="2000" dirty="0">
                <a:solidFill>
                  <a:srgbClr val="CAD6DE"/>
                </a:solidFill>
                <a:latin typeface="+mj-lt"/>
                <a:ea typeface="Calibri" panose="020F0502020204030204" pitchFamily="34" charset="0"/>
                <a:cs typeface="Calibri" panose="020F0502020204030204" pitchFamily="34" charset="0"/>
              </a:rPr>
            </a:br>
            <a:r>
              <a:rPr lang="de-DE" sz="1800" dirty="0">
                <a:effectLst/>
                <a:latin typeface="Roboto Light" panose="02000000000000000000" pitchFamily="2" charset="0"/>
                <a:ea typeface="MS Mincho" panose="02020609040205080304" pitchFamily="49" charset="-128"/>
                <a:cs typeface="Times New Roman" panose="02020603050405020304" pitchFamily="18" charset="0"/>
              </a:rPr>
              <a:t>W wie Wissen über </a:t>
            </a:r>
            <a:br>
              <a:rPr lang="de-DE" sz="1800" dirty="0">
                <a:effectLst/>
                <a:latin typeface="Roboto Light" panose="02000000000000000000" pitchFamily="2" charset="0"/>
                <a:ea typeface="MS Mincho" panose="02020609040205080304" pitchFamily="49" charset="-128"/>
                <a:cs typeface="Times New Roman" panose="02020603050405020304" pitchFamily="18" charset="0"/>
              </a:rPr>
            </a:br>
            <a:r>
              <a:rPr lang="de-DE" sz="1800" dirty="0">
                <a:effectLst/>
                <a:latin typeface="Roboto Light" panose="02000000000000000000" pitchFamily="2" charset="0"/>
                <a:ea typeface="MS Mincho" panose="02020609040205080304" pitchFamily="49" charset="-128"/>
                <a:cs typeface="Times New Roman" panose="02020603050405020304" pitchFamily="18" charset="0"/>
              </a:rPr>
              <a:t>Sicherheitsglas (NDR) </a:t>
            </a:r>
            <a:r>
              <a:rPr lang="en-US" sz="2000" dirty="0">
                <a:solidFill>
                  <a:srgbClr val="CAD6DE"/>
                </a:solidFill>
                <a:latin typeface="+mj-lt"/>
                <a:ea typeface="Calibri" panose="020F0502020204030204" pitchFamily="34" charset="0"/>
                <a:cs typeface="Calibri" panose="020F0502020204030204" pitchFamily="34" charset="0"/>
              </a:rPr>
              <a:t> </a:t>
            </a:r>
            <a:br>
              <a:rPr lang="en-US" sz="2000" dirty="0">
                <a:solidFill>
                  <a:srgbClr val="CAD6DE"/>
                </a:solidFill>
                <a:latin typeface="+mj-lt"/>
                <a:ea typeface="Calibri" panose="020F0502020204030204" pitchFamily="34" charset="0"/>
                <a:cs typeface="Calibri" panose="020F0502020204030204" pitchFamily="34" charset="0"/>
              </a:rPr>
            </a:br>
            <a:r>
              <a:rPr lang="en-US" sz="2000" dirty="0">
                <a:solidFill>
                  <a:srgbClr val="CAD6DE"/>
                </a:solidFill>
                <a:latin typeface="+mj-lt"/>
                <a:ea typeface="Calibri" panose="020F0502020204030204" pitchFamily="34" charset="0"/>
                <a:cs typeface="Calibri" panose="020F0502020204030204" pitchFamily="34" charset="0"/>
              </a:rPr>
              <a:t>(4 Min.)  </a:t>
            </a:r>
            <a:endParaRPr lang="en-US" sz="2000" dirty="0">
              <a:latin typeface="+mj-lt"/>
            </a:endParaRPr>
          </a:p>
        </p:txBody>
      </p:sp>
      <p:sp>
        <p:nvSpPr>
          <p:cNvPr id="19" name="Text 9">
            <a:extLst>
              <a:ext uri="{FF2B5EF4-FFF2-40B4-BE49-F238E27FC236}">
                <a16:creationId xmlns:a16="http://schemas.microsoft.com/office/drawing/2014/main" id="{EF2E7490-0341-FAEE-5851-5C368BCA21D5}"/>
              </a:ext>
            </a:extLst>
          </p:cNvPr>
          <p:cNvSpPr/>
          <p:nvPr/>
        </p:nvSpPr>
        <p:spPr>
          <a:xfrm>
            <a:off x="2510829" y="5906194"/>
            <a:ext cx="10577413" cy="329208"/>
          </a:xfrm>
          <a:prstGeom prst="rect">
            <a:avLst/>
          </a:prstGeom>
          <a:noFill/>
          <a:ln/>
        </p:spPr>
        <p:txBody>
          <a:bodyPr wrap="none" rtlCol="0" anchor="t"/>
          <a:lstStyle/>
          <a:p>
            <a:pPr>
              <a:lnSpc>
                <a:spcPts val="2592"/>
              </a:lnSpc>
            </a:pPr>
            <a:endParaRPr lang="en-US" sz="1620" dirty="0"/>
          </a:p>
        </p:txBody>
      </p:sp>
      <p:sp>
        <p:nvSpPr>
          <p:cNvPr id="4" name="Foliennummernplatzhalter 3">
            <a:extLst>
              <a:ext uri="{FF2B5EF4-FFF2-40B4-BE49-F238E27FC236}">
                <a16:creationId xmlns:a16="http://schemas.microsoft.com/office/drawing/2014/main" id="{E7C91BA1-0466-97DA-51C3-A6FED00105FA}"/>
              </a:ext>
            </a:extLst>
          </p:cNvPr>
          <p:cNvSpPr>
            <a:spLocks noGrp="1"/>
          </p:cNvSpPr>
          <p:nvPr>
            <p:ph type="sldNum" sz="quarter" idx="12"/>
          </p:nvPr>
        </p:nvSpPr>
        <p:spPr/>
        <p:txBody>
          <a:bodyPr/>
          <a:lstStyle/>
          <a:p>
            <a:fld id="{FD873129-0E64-4D1D-8B34-6B11DA796452}" type="slidenum">
              <a:rPr lang="de-DE" smtClean="0"/>
              <a:t>16</a:t>
            </a:fld>
            <a:endParaRPr lang="de-DE"/>
          </a:p>
        </p:txBody>
      </p:sp>
      <p:sp>
        <p:nvSpPr>
          <p:cNvPr id="5" name="Fußzeilenplatzhalter 4">
            <a:extLst>
              <a:ext uri="{FF2B5EF4-FFF2-40B4-BE49-F238E27FC236}">
                <a16:creationId xmlns:a16="http://schemas.microsoft.com/office/drawing/2014/main" id="{2D591BAE-FC60-8C56-8C5A-240157157CA5}"/>
              </a:ext>
            </a:extLst>
          </p:cNvPr>
          <p:cNvSpPr>
            <a:spLocks noGrp="1"/>
          </p:cNvSpPr>
          <p:nvPr>
            <p:ph type="ftr" sz="quarter" idx="11"/>
          </p:nvPr>
        </p:nvSpPr>
        <p:spPr/>
        <p:txBody>
          <a:bodyPr/>
          <a:lstStyle/>
          <a:p>
            <a:r>
              <a:rPr lang="de-DE"/>
              <a:t>Berufsorientierungspaket Glasindustrie</a:t>
            </a:r>
          </a:p>
        </p:txBody>
      </p:sp>
      <p:pic>
        <p:nvPicPr>
          <p:cNvPr id="12" name="Grafik 11">
            <a:extLst>
              <a:ext uri="{FF2B5EF4-FFF2-40B4-BE49-F238E27FC236}">
                <a16:creationId xmlns:a16="http://schemas.microsoft.com/office/drawing/2014/main" id="{B58D1EA0-5828-D840-CD6C-73B7D9D65A18}"/>
              </a:ext>
            </a:extLst>
          </p:cNvPr>
          <p:cNvPicPr>
            <a:picLocks noChangeAspect="1"/>
          </p:cNvPicPr>
          <p:nvPr/>
        </p:nvPicPr>
        <p:blipFill>
          <a:blip r:embed="rId4"/>
          <a:stretch>
            <a:fillRect/>
          </a:stretch>
        </p:blipFill>
        <p:spPr>
          <a:xfrm>
            <a:off x="2831256" y="2403596"/>
            <a:ext cx="2880000" cy="2880000"/>
          </a:xfrm>
          <a:prstGeom prst="rect">
            <a:avLst/>
          </a:prstGeom>
        </p:spPr>
      </p:pic>
      <p:sp>
        <p:nvSpPr>
          <p:cNvPr id="18" name="Textfeld 17">
            <a:extLst>
              <a:ext uri="{FF2B5EF4-FFF2-40B4-BE49-F238E27FC236}">
                <a16:creationId xmlns:a16="http://schemas.microsoft.com/office/drawing/2014/main" id="{F4D9D7D9-417B-936B-50D8-73CEF1C18355}"/>
              </a:ext>
            </a:extLst>
          </p:cNvPr>
          <p:cNvSpPr txBox="1"/>
          <p:nvPr/>
        </p:nvSpPr>
        <p:spPr>
          <a:xfrm>
            <a:off x="2495002" y="5932910"/>
            <a:ext cx="6983115" cy="341632"/>
          </a:xfrm>
          <a:prstGeom prst="rect">
            <a:avLst/>
          </a:prstGeom>
          <a:noFill/>
        </p:spPr>
        <p:txBody>
          <a:bodyPr wrap="square" rtlCol="0">
            <a:spAutoFit/>
          </a:bodyPr>
          <a:lstStyle/>
          <a:p>
            <a:r>
              <a:rPr lang="de-DE"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https://www.youtube.com/watch?v=xf_GO11cvrU&amp;t=45s</a:t>
            </a:r>
            <a:endParaRPr lang="de-DE" sz="1620" u="sng" dirty="0">
              <a:solidFill>
                <a:srgbClr val="0A988B"/>
              </a:solidFill>
              <a:latin typeface="Cabin" pitchFamily="34" charset="0"/>
              <a:ea typeface="Cabin" pitchFamily="34" charset="-122"/>
            </a:endParaRPr>
          </a:p>
        </p:txBody>
      </p:sp>
      <p:pic>
        <p:nvPicPr>
          <p:cNvPr id="21" name="Grafik 20">
            <a:hlinkClick r:id="rId5"/>
            <a:extLst>
              <a:ext uri="{FF2B5EF4-FFF2-40B4-BE49-F238E27FC236}">
                <a16:creationId xmlns:a16="http://schemas.microsoft.com/office/drawing/2014/main" id="{82A1E046-779D-17E3-F9AA-728723F3891D}"/>
              </a:ext>
            </a:extLst>
          </p:cNvPr>
          <p:cNvPicPr>
            <a:picLocks noChangeAspect="1"/>
          </p:cNvPicPr>
          <p:nvPr/>
        </p:nvPicPr>
        <p:blipFill>
          <a:blip r:embed="rId6"/>
          <a:stretch>
            <a:fillRect/>
          </a:stretch>
        </p:blipFill>
        <p:spPr>
          <a:xfrm>
            <a:off x="6217931" y="3340361"/>
            <a:ext cx="3163206" cy="1867966"/>
          </a:xfrm>
          <a:prstGeom prst="rect">
            <a:avLst/>
          </a:prstGeom>
        </p:spPr>
      </p:pic>
    </p:spTree>
    <p:extLst>
      <p:ext uri="{BB962C8B-B14F-4D97-AF65-F5344CB8AC3E}">
        <p14:creationId xmlns:p14="http://schemas.microsoft.com/office/powerpoint/2010/main" val="2734632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hergestellt?</a:t>
            </a:r>
            <a:r>
              <a:rPr lang="en-US" sz="4000" dirty="0">
                <a:solidFill>
                  <a:srgbClr val="000000"/>
                </a:solidFill>
                <a:ea typeface="Calibri" panose="020F0502020204030204" pitchFamily="34" charset="0"/>
                <a:cs typeface="Calibri" panose="020F0502020204030204" pitchFamily="34" charset="0"/>
              </a:rPr>
              <a:t> 🤔</a:t>
            </a:r>
            <a:r>
              <a:rPr lang="en-US" sz="4000" dirty="0" err="1">
                <a:ea typeface="Calibri" panose="020F0502020204030204" pitchFamily="34" charset="0"/>
                <a:cs typeface="Calibri" panose="020F0502020204030204" pitchFamily="34" charset="0"/>
              </a:rPr>
              <a:t>Schmelztemperatur</a:t>
            </a:r>
            <a:endParaRPr lang="de-DE" sz="4000" dirty="0"/>
          </a:p>
        </p:txBody>
      </p:sp>
      <p:pic>
        <p:nvPicPr>
          <p:cNvPr id="4" name="Image 1" descr="preencoded.png">
            <a:extLst>
              <a:ext uri="{FF2B5EF4-FFF2-40B4-BE49-F238E27FC236}">
                <a16:creationId xmlns:a16="http://schemas.microsoft.com/office/drawing/2014/main" id="{B3787E9B-7E1E-C656-A9D1-9D4F60B53EB1}"/>
              </a:ext>
            </a:extLst>
          </p:cNvPr>
          <p:cNvPicPr>
            <a:picLocks noChangeAspect="1"/>
          </p:cNvPicPr>
          <p:nvPr/>
        </p:nvPicPr>
        <p:blipFill>
          <a:blip r:embed="rId4"/>
          <a:stretch>
            <a:fillRect/>
          </a:stretch>
        </p:blipFill>
        <p:spPr>
          <a:xfrm>
            <a:off x="2798862" y="2358958"/>
            <a:ext cx="2880000" cy="2880000"/>
          </a:xfrm>
          <a:prstGeom prst="rect">
            <a:avLst/>
          </a:prstGeom>
        </p:spPr>
      </p:pic>
      <p:sp>
        <p:nvSpPr>
          <p:cNvPr id="5" name="Text 8">
            <a:extLst>
              <a:ext uri="{FF2B5EF4-FFF2-40B4-BE49-F238E27FC236}">
                <a16:creationId xmlns:a16="http://schemas.microsoft.com/office/drawing/2014/main" id="{E963D9D0-5996-8810-FF43-934911FDD5AB}"/>
              </a:ext>
            </a:extLst>
          </p:cNvPr>
          <p:cNvSpPr/>
          <p:nvPr/>
        </p:nvSpPr>
        <p:spPr>
          <a:xfrm>
            <a:off x="6319180" y="1740794"/>
            <a:ext cx="2896890" cy="883146"/>
          </a:xfrm>
          <a:prstGeom prst="rect">
            <a:avLst/>
          </a:prstGeom>
          <a:noFill/>
          <a:ln/>
        </p:spPr>
        <p:txBody>
          <a:bodyPr wrap="square" rtlCol="0" anchor="t"/>
          <a:lstStyle/>
          <a:p>
            <a:pPr algn="ctr">
              <a:lnSpc>
                <a:spcPts val="2318"/>
              </a:lnSpc>
            </a:pPr>
            <a:r>
              <a:rPr lang="en-US" sz="2000" dirty="0" err="1">
                <a:solidFill>
                  <a:srgbClr val="CAD6DE"/>
                </a:solidFill>
                <a:latin typeface="+mj-lt"/>
                <a:ea typeface="Calibri" panose="020F0502020204030204" pitchFamily="34" charset="0"/>
                <a:cs typeface="Calibri" panose="020F0502020204030204" pitchFamily="34" charset="0"/>
              </a:rPr>
              <a:t>Jetzt</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wird’s</a:t>
            </a:r>
            <a:r>
              <a:rPr lang="en-US" sz="2000" dirty="0">
                <a:solidFill>
                  <a:srgbClr val="CAD6DE"/>
                </a:solidFill>
                <a:latin typeface="+mj-lt"/>
                <a:ea typeface="Calibri" panose="020F0502020204030204" pitchFamily="34" charset="0"/>
                <a:cs typeface="Calibri" panose="020F0502020204030204" pitchFamily="34" charset="0"/>
              </a:rPr>
              <a:t> super heiß. "Fahrstuhl </a:t>
            </a:r>
            <a:r>
              <a:rPr lang="en-US" sz="2000" dirty="0" err="1">
                <a:solidFill>
                  <a:srgbClr val="CAD6DE"/>
                </a:solidFill>
                <a:latin typeface="+mj-lt"/>
                <a:ea typeface="Calibri" panose="020F0502020204030204" pitchFamily="34" charset="0"/>
                <a:cs typeface="Calibri" panose="020F0502020204030204" pitchFamily="34" charset="0"/>
              </a:rPr>
              <a:t>zum</a:t>
            </a:r>
            <a:r>
              <a:rPr lang="en-US" sz="2000" dirty="0">
                <a:solidFill>
                  <a:srgbClr val="CAD6DE"/>
                </a:solidFill>
                <a:latin typeface="+mj-lt"/>
                <a:ea typeface="Calibri" panose="020F0502020204030204" pitchFamily="34" charset="0"/>
                <a:cs typeface="Calibri" panose="020F0502020204030204" pitchFamily="34" charset="0"/>
              </a:rPr>
              <a:t> </a:t>
            </a:r>
            <a:r>
              <a:rPr lang="en-US" sz="2000" dirty="0" err="1">
                <a:solidFill>
                  <a:srgbClr val="CAD6DE"/>
                </a:solidFill>
                <a:latin typeface="+mj-lt"/>
                <a:ea typeface="Calibri" panose="020F0502020204030204" pitchFamily="34" charset="0"/>
                <a:cs typeface="Calibri" panose="020F0502020204030204" pitchFamily="34" charset="0"/>
              </a:rPr>
              <a:t>Schmelzofen</a:t>
            </a:r>
            <a:r>
              <a:rPr lang="en-US" sz="2000" dirty="0">
                <a:solidFill>
                  <a:srgbClr val="CAD6DE"/>
                </a:solidFill>
                <a:latin typeface="+mj-lt"/>
                <a:ea typeface="Calibri" panose="020F0502020204030204" pitchFamily="34" charset="0"/>
                <a:cs typeface="Calibri" panose="020F0502020204030204" pitchFamily="34" charset="0"/>
              </a:rPr>
              <a:t>“ N24</a:t>
            </a:r>
            <a:br>
              <a:rPr lang="en-US" sz="2000" dirty="0">
                <a:solidFill>
                  <a:srgbClr val="CAD6DE"/>
                </a:solidFill>
                <a:latin typeface="+mj-lt"/>
                <a:ea typeface="Calibri" panose="020F0502020204030204" pitchFamily="34" charset="0"/>
                <a:cs typeface="Calibri" panose="020F0502020204030204" pitchFamily="34" charset="0"/>
              </a:rPr>
            </a:br>
            <a:r>
              <a:rPr lang="en-US" sz="2000" dirty="0">
                <a:solidFill>
                  <a:srgbClr val="CAD6DE"/>
                </a:solidFill>
                <a:latin typeface="+mj-lt"/>
                <a:ea typeface="Calibri" panose="020F0502020204030204" pitchFamily="34" charset="0"/>
                <a:cs typeface="Calibri" panose="020F0502020204030204" pitchFamily="34" charset="0"/>
              </a:rPr>
              <a:t> (11 Min.)</a:t>
            </a:r>
            <a:endParaRPr lang="en-US" sz="2000" dirty="0">
              <a:latin typeface="+mj-lt"/>
            </a:endParaRPr>
          </a:p>
        </p:txBody>
      </p:sp>
      <p:pic>
        <p:nvPicPr>
          <p:cNvPr id="6" name="Image 2" descr="preencoded.png">
            <a:hlinkClick r:id="rId5"/>
            <a:extLst>
              <a:ext uri="{FF2B5EF4-FFF2-40B4-BE49-F238E27FC236}">
                <a16:creationId xmlns:a16="http://schemas.microsoft.com/office/drawing/2014/main" id="{9C6C6292-8177-99F3-41C1-4A8126B99A5F}"/>
              </a:ext>
            </a:extLst>
          </p:cNvPr>
          <p:cNvPicPr>
            <a:picLocks noChangeAspect="1"/>
          </p:cNvPicPr>
          <p:nvPr/>
        </p:nvPicPr>
        <p:blipFill>
          <a:blip r:embed="rId6"/>
          <a:stretch>
            <a:fillRect/>
          </a:stretch>
        </p:blipFill>
        <p:spPr>
          <a:xfrm>
            <a:off x="6663399" y="3069890"/>
            <a:ext cx="2255563" cy="2340000"/>
          </a:xfrm>
          <a:prstGeom prst="rect">
            <a:avLst/>
          </a:prstGeom>
        </p:spPr>
      </p:pic>
      <p:sp>
        <p:nvSpPr>
          <p:cNvPr id="12" name="Text 9">
            <a:extLst>
              <a:ext uri="{FF2B5EF4-FFF2-40B4-BE49-F238E27FC236}">
                <a16:creationId xmlns:a16="http://schemas.microsoft.com/office/drawing/2014/main" id="{BE646597-842E-1856-F8E0-C2C8C73DA2B9}"/>
              </a:ext>
            </a:extLst>
          </p:cNvPr>
          <p:cNvSpPr/>
          <p:nvPr/>
        </p:nvSpPr>
        <p:spPr>
          <a:xfrm>
            <a:off x="2485331" y="5926021"/>
            <a:ext cx="10291564" cy="320278"/>
          </a:xfrm>
          <a:prstGeom prst="rect">
            <a:avLst/>
          </a:prstGeom>
          <a:noFill/>
          <a:ln/>
        </p:spPr>
        <p:txBody>
          <a:bodyPr wrap="none" rtlCol="0" anchor="t"/>
          <a:lstStyle/>
          <a:p>
            <a:pPr>
              <a:lnSpc>
                <a:spcPts val="2471"/>
              </a:lnSpc>
            </a:pP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https://www.youtube.com/watch?v=KlpFPkdxeEI</a:t>
            </a:r>
            <a:endParaRPr lang="en-US" sz="1620" u="sng" dirty="0">
              <a:solidFill>
                <a:srgbClr val="0A988B"/>
              </a:solidFill>
              <a:latin typeface="Cabin" pitchFamily="34" charset="0"/>
              <a:ea typeface="Cabin" pitchFamily="34" charset="-122"/>
            </a:endParaRPr>
          </a:p>
          <a:p>
            <a:pPr>
              <a:lnSpc>
                <a:spcPts val="2522"/>
              </a:lnSpc>
            </a:pPr>
            <a:endParaRPr lang="en-US" sz="1576" dirty="0"/>
          </a:p>
        </p:txBody>
      </p:sp>
      <p:sp>
        <p:nvSpPr>
          <p:cNvPr id="7" name="Foliennummernplatzhalter 6">
            <a:extLst>
              <a:ext uri="{FF2B5EF4-FFF2-40B4-BE49-F238E27FC236}">
                <a16:creationId xmlns:a16="http://schemas.microsoft.com/office/drawing/2014/main" id="{988CF7B1-EE35-BBA0-7517-BE6271FEBB0A}"/>
              </a:ext>
            </a:extLst>
          </p:cNvPr>
          <p:cNvSpPr>
            <a:spLocks noGrp="1"/>
          </p:cNvSpPr>
          <p:nvPr>
            <p:ph type="sldNum" sz="quarter" idx="12"/>
          </p:nvPr>
        </p:nvSpPr>
        <p:spPr/>
        <p:txBody>
          <a:bodyPr/>
          <a:lstStyle/>
          <a:p>
            <a:fld id="{FD873129-0E64-4D1D-8B34-6B11DA796452}" type="slidenum">
              <a:rPr lang="de-DE" smtClean="0"/>
              <a:t>17</a:t>
            </a:fld>
            <a:endParaRPr lang="de-DE"/>
          </a:p>
        </p:txBody>
      </p:sp>
      <p:sp>
        <p:nvSpPr>
          <p:cNvPr id="10" name="Fußzeilenplatzhalter 9">
            <a:extLst>
              <a:ext uri="{FF2B5EF4-FFF2-40B4-BE49-F238E27FC236}">
                <a16:creationId xmlns:a16="http://schemas.microsoft.com/office/drawing/2014/main" id="{5BBA87B1-BA53-E55C-68AF-8C93D7741F80}"/>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987254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11723-A58C-CA87-6308-99BA93186A40}"/>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F13D943C-DBC4-9C96-AA0B-10EFF0E3C8CC}"/>
              </a:ext>
            </a:extLst>
          </p:cNvPr>
          <p:cNvPicPr>
            <a:picLocks noChangeAspect="1"/>
          </p:cNvPicPr>
          <p:nvPr/>
        </p:nvPicPr>
        <p:blipFill>
          <a:blip r:embed="rId3"/>
          <a:stretch>
            <a:fillRect/>
          </a:stretch>
        </p:blipFill>
        <p:spPr>
          <a:xfrm>
            <a:off x="0" y="0"/>
            <a:ext cx="12192000" cy="6858000"/>
          </a:xfrm>
          <a:prstGeom prst="rect">
            <a:avLst/>
          </a:prstGeom>
        </p:spPr>
      </p:pic>
      <p:sp>
        <p:nvSpPr>
          <p:cNvPr id="3" name="Shape 0">
            <a:extLst>
              <a:ext uri="{FF2B5EF4-FFF2-40B4-BE49-F238E27FC236}">
                <a16:creationId xmlns:a16="http://schemas.microsoft.com/office/drawing/2014/main" id="{460336D4-B604-72BD-DB41-FE0220E6FF7F}"/>
              </a:ext>
            </a:extLst>
          </p:cNvPr>
          <p:cNvSpPr/>
          <p:nvPr/>
        </p:nvSpPr>
        <p:spPr>
          <a:xfrm>
            <a:off x="0" y="0"/>
            <a:ext cx="12192000" cy="6858000"/>
          </a:xfrm>
          <a:prstGeom prst="rect">
            <a:avLst/>
          </a:prstGeom>
          <a:solidFill>
            <a:srgbClr val="112836"/>
          </a:solidFill>
          <a:ln/>
        </p:spPr>
        <p:txBody>
          <a:bodyPr/>
          <a:lstStyle/>
          <a:p>
            <a:endParaRPr lang="de-DE" sz="1500" dirty="0"/>
          </a:p>
        </p:txBody>
      </p:sp>
      <p:sp>
        <p:nvSpPr>
          <p:cNvPr id="14" name="Titel 13">
            <a:extLst>
              <a:ext uri="{FF2B5EF4-FFF2-40B4-BE49-F238E27FC236}">
                <a16:creationId xmlns:a16="http://schemas.microsoft.com/office/drawing/2014/main" id="{EB50D3D2-1D0C-6B0D-5BB7-21B823235766}"/>
              </a:ext>
            </a:extLst>
          </p:cNvPr>
          <p:cNvSpPr>
            <a:spLocks noGrp="1"/>
          </p:cNvSpPr>
          <p:nvPr>
            <p:ph type="title"/>
          </p:nvPr>
        </p:nvSpPr>
        <p:spPr/>
        <p:txBody>
          <a:bodyPr/>
          <a:lstStyle/>
          <a:p>
            <a:r>
              <a:rPr lang="de-DE" dirty="0"/>
              <a:t>Teste dein Wissen: Wie gut kennst du dich aus?</a:t>
            </a:r>
            <a:r>
              <a:rPr lang="de-DE" b="0" i="0" dirty="0">
                <a:effectLst/>
                <a:latin typeface="__fkGroteskNeue_598ab8"/>
              </a:rPr>
              <a:t>🏆</a:t>
            </a:r>
            <a:endParaRPr lang="de-DE" dirty="0"/>
          </a:p>
        </p:txBody>
      </p:sp>
      <p:sp>
        <p:nvSpPr>
          <p:cNvPr id="18" name="Textfeld 17">
            <a:extLst>
              <a:ext uri="{FF2B5EF4-FFF2-40B4-BE49-F238E27FC236}">
                <a16:creationId xmlns:a16="http://schemas.microsoft.com/office/drawing/2014/main" id="{A25C7800-9138-CBE2-70AD-D8A4F221066A}"/>
              </a:ext>
            </a:extLst>
          </p:cNvPr>
          <p:cNvSpPr txBox="1"/>
          <p:nvPr/>
        </p:nvSpPr>
        <p:spPr>
          <a:xfrm>
            <a:off x="6084039" y="5193050"/>
            <a:ext cx="5105654" cy="618631"/>
          </a:xfrm>
          <a:prstGeom prst="rect">
            <a:avLst/>
          </a:prstGeom>
          <a:noFill/>
        </p:spPr>
        <p:txBody>
          <a:bodyPr wrap="square" rtlCol="0">
            <a:spAutoFit/>
          </a:bodyPr>
          <a:lstStyle/>
          <a:p>
            <a:r>
              <a:rPr lang="de-DE" sz="1620" u="sng" dirty="0">
                <a:solidFill>
                  <a:srgbClr val="0A988B"/>
                </a:solidFill>
                <a:latin typeface="Cabin" pitchFamily="34" charset="0"/>
                <a:ea typeface="Cabin" pitchFamily="34" charset="-122"/>
                <a:hlinkClick r:id="rId4">
                  <a:extLst>
                    <a:ext uri="{A12FA001-AC4F-418D-AE19-62706E023703}">
                      <ahyp:hlinkClr xmlns:ahyp="http://schemas.microsoft.com/office/drawing/2018/hyperlinkcolor" val="tx"/>
                    </a:ext>
                  </a:extLst>
                </a:hlinkClick>
              </a:rPr>
              <a:t>https://learningapps.org/watch?v=prwxibraj25</a:t>
            </a:r>
            <a:endParaRPr lang="de-DE" sz="1620" u="sng" dirty="0">
              <a:solidFill>
                <a:srgbClr val="0A988B"/>
              </a:solidFill>
              <a:latin typeface="Cabin" pitchFamily="34" charset="0"/>
              <a:ea typeface="Cabin" pitchFamily="34" charset="-122"/>
            </a:endParaRPr>
          </a:p>
          <a:p>
            <a:endParaRPr lang="de-DE" dirty="0"/>
          </a:p>
        </p:txBody>
      </p:sp>
      <p:sp>
        <p:nvSpPr>
          <p:cNvPr id="19" name="Textfeld 18">
            <a:extLst>
              <a:ext uri="{FF2B5EF4-FFF2-40B4-BE49-F238E27FC236}">
                <a16:creationId xmlns:a16="http://schemas.microsoft.com/office/drawing/2014/main" id="{557EAF04-57BD-117C-0126-6B8AF82699D5}"/>
              </a:ext>
            </a:extLst>
          </p:cNvPr>
          <p:cNvSpPr txBox="1"/>
          <p:nvPr/>
        </p:nvSpPr>
        <p:spPr>
          <a:xfrm>
            <a:off x="5600700" y="1838325"/>
            <a:ext cx="5467350" cy="1015663"/>
          </a:xfrm>
          <a:prstGeom prst="rect">
            <a:avLst/>
          </a:prstGeom>
          <a:noFill/>
        </p:spPr>
        <p:txBody>
          <a:bodyPr wrap="square" rtlCol="0">
            <a:spAutoFit/>
          </a:bodyPr>
          <a:lstStyle/>
          <a:p>
            <a:r>
              <a:rPr lang="de-DE" sz="2000" b="1" dirty="0"/>
              <a:t>Interaktives Quiz „Vom Sand zum Glas – Bringe die Schritte in die richtige Reihenfolge!“</a:t>
            </a:r>
          </a:p>
          <a:p>
            <a:pPr algn="ctr"/>
            <a:endParaRPr lang="de-DE" sz="2000" b="1" dirty="0"/>
          </a:p>
        </p:txBody>
      </p:sp>
      <p:sp>
        <p:nvSpPr>
          <p:cNvPr id="20" name="Shape 5">
            <a:extLst>
              <a:ext uri="{FF2B5EF4-FFF2-40B4-BE49-F238E27FC236}">
                <a16:creationId xmlns:a16="http://schemas.microsoft.com/office/drawing/2014/main" id="{B61C6390-3E2C-DC46-2DFC-F2BBACE1F30C}"/>
              </a:ext>
            </a:extLst>
          </p:cNvPr>
          <p:cNvSpPr/>
          <p:nvPr/>
        </p:nvSpPr>
        <p:spPr>
          <a:xfrm>
            <a:off x="1002307" y="1915982"/>
            <a:ext cx="3388718" cy="3922713"/>
          </a:xfrm>
          <a:prstGeom prst="roundRect">
            <a:avLst>
              <a:gd name="adj" fmla="val 911"/>
            </a:avLst>
          </a:prstGeom>
          <a:solidFill>
            <a:srgbClr val="304755"/>
          </a:solidFill>
          <a:ln/>
        </p:spPr>
        <p:txBody>
          <a:bodyPr/>
          <a:lstStyle/>
          <a:p>
            <a:endParaRPr lang="de-DE" sz="1500"/>
          </a:p>
        </p:txBody>
      </p:sp>
      <p:sp>
        <p:nvSpPr>
          <p:cNvPr id="21" name="Text 8">
            <a:extLst>
              <a:ext uri="{FF2B5EF4-FFF2-40B4-BE49-F238E27FC236}">
                <a16:creationId xmlns:a16="http://schemas.microsoft.com/office/drawing/2014/main" id="{1BB67F8E-7A44-9612-A228-2F7033440969}"/>
              </a:ext>
            </a:extLst>
          </p:cNvPr>
          <p:cNvSpPr/>
          <p:nvPr/>
        </p:nvSpPr>
        <p:spPr>
          <a:xfrm>
            <a:off x="1619346" y="2146467"/>
            <a:ext cx="2420442" cy="302618"/>
          </a:xfrm>
          <a:prstGeom prst="rect">
            <a:avLst/>
          </a:prstGeom>
          <a:noFill/>
          <a:ln/>
        </p:spPr>
        <p:txBody>
          <a:bodyPr wrap="none" rtlCol="0" anchor="t"/>
          <a:lstStyle/>
          <a:p>
            <a:pPr algn="ctr">
              <a:lnSpc>
                <a:spcPts val="2382"/>
              </a:lnSpc>
            </a:pPr>
            <a:r>
              <a:rPr lang="en-US" sz="2800" dirty="0">
                <a:solidFill>
                  <a:srgbClr val="CAD6DE"/>
                </a:solidFill>
                <a:ea typeface="Calibri" panose="020F0502020204030204" pitchFamily="34" charset="0"/>
                <a:cs typeface="Calibri" panose="020F0502020204030204" pitchFamily="34" charset="0"/>
              </a:rPr>
              <a:t>Scanne</a:t>
            </a:r>
            <a:r>
              <a:rPr lang="en-US" sz="2800" dirty="0">
                <a:solidFill>
                  <a:srgbClr val="CAD6DE"/>
                </a:solidFill>
                <a:latin typeface="Calibri" panose="020F0502020204030204" pitchFamily="34" charset="0"/>
                <a:ea typeface="Calibri" panose="020F0502020204030204" pitchFamily="34" charset="0"/>
                <a:cs typeface="Calibri" panose="020F0502020204030204" pitchFamily="34" charset="0"/>
              </a:rPr>
              <a:t> mich</a:t>
            </a:r>
            <a:endParaRPr lang="en-US" sz="2800" dirty="0"/>
          </a:p>
        </p:txBody>
      </p:sp>
      <p:sp>
        <p:nvSpPr>
          <p:cNvPr id="4" name="Foliennummernplatzhalter 3">
            <a:extLst>
              <a:ext uri="{FF2B5EF4-FFF2-40B4-BE49-F238E27FC236}">
                <a16:creationId xmlns:a16="http://schemas.microsoft.com/office/drawing/2014/main" id="{E0C78232-7351-2C7A-A33F-C67CE5343E09}"/>
              </a:ext>
            </a:extLst>
          </p:cNvPr>
          <p:cNvSpPr>
            <a:spLocks noGrp="1"/>
          </p:cNvSpPr>
          <p:nvPr>
            <p:ph type="sldNum" sz="quarter" idx="12"/>
          </p:nvPr>
        </p:nvSpPr>
        <p:spPr/>
        <p:txBody>
          <a:bodyPr/>
          <a:lstStyle/>
          <a:p>
            <a:fld id="{FD873129-0E64-4D1D-8B34-6B11DA796452}" type="slidenum">
              <a:rPr lang="de-DE" smtClean="0"/>
              <a:t>18</a:t>
            </a:fld>
            <a:endParaRPr lang="de-DE"/>
          </a:p>
        </p:txBody>
      </p:sp>
      <p:sp>
        <p:nvSpPr>
          <p:cNvPr id="5" name="Fußzeilenplatzhalter 4">
            <a:extLst>
              <a:ext uri="{FF2B5EF4-FFF2-40B4-BE49-F238E27FC236}">
                <a16:creationId xmlns:a16="http://schemas.microsoft.com/office/drawing/2014/main" id="{B21CEBF8-8EC8-2A19-9484-78548FF2CB6B}"/>
              </a:ext>
            </a:extLst>
          </p:cNvPr>
          <p:cNvSpPr>
            <a:spLocks noGrp="1"/>
          </p:cNvSpPr>
          <p:nvPr>
            <p:ph type="ftr" sz="quarter" idx="11"/>
          </p:nvPr>
        </p:nvSpPr>
        <p:spPr/>
        <p:txBody>
          <a:bodyPr/>
          <a:lstStyle/>
          <a:p>
            <a:r>
              <a:rPr lang="de-DE"/>
              <a:t>Berufsorientierungspaket Glasindustrie</a:t>
            </a:r>
          </a:p>
        </p:txBody>
      </p:sp>
      <p:pic>
        <p:nvPicPr>
          <p:cNvPr id="10" name="Grafik 9">
            <a:hlinkClick r:id="rId4"/>
            <a:extLst>
              <a:ext uri="{FF2B5EF4-FFF2-40B4-BE49-F238E27FC236}">
                <a16:creationId xmlns:a16="http://schemas.microsoft.com/office/drawing/2014/main" id="{85C11AB8-E4DA-A8D5-1545-12BE5B704A2B}"/>
              </a:ext>
            </a:extLst>
          </p:cNvPr>
          <p:cNvPicPr>
            <a:picLocks noChangeAspect="1"/>
          </p:cNvPicPr>
          <p:nvPr/>
        </p:nvPicPr>
        <p:blipFill>
          <a:blip r:embed="rId5"/>
          <a:stretch>
            <a:fillRect/>
          </a:stretch>
        </p:blipFill>
        <p:spPr>
          <a:xfrm>
            <a:off x="6301994" y="2650647"/>
            <a:ext cx="3435372" cy="2522242"/>
          </a:xfrm>
          <a:prstGeom prst="rect">
            <a:avLst/>
          </a:prstGeom>
        </p:spPr>
      </p:pic>
      <p:pic>
        <p:nvPicPr>
          <p:cNvPr id="11" name="Grafik 10">
            <a:extLst>
              <a:ext uri="{FF2B5EF4-FFF2-40B4-BE49-F238E27FC236}">
                <a16:creationId xmlns:a16="http://schemas.microsoft.com/office/drawing/2014/main" id="{8E4AB089-24F7-42ED-84BE-2471D20121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90739" y="2606263"/>
            <a:ext cx="2880000" cy="2880000"/>
          </a:xfrm>
          <a:prstGeom prst="rect">
            <a:avLst/>
          </a:prstGeom>
        </p:spPr>
      </p:pic>
    </p:spTree>
    <p:extLst>
      <p:ext uri="{BB962C8B-B14F-4D97-AF65-F5344CB8AC3E}">
        <p14:creationId xmlns:p14="http://schemas.microsoft.com/office/powerpoint/2010/main" val="186757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BAEB57-76EB-CA47-1574-1A384CB56712}"/>
            </a:ext>
          </a:extLst>
        </p:cNvPr>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5A61436F-2265-36A6-38A9-1F1129C95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1">
            <a:extLst>
              <a:ext uri="{FF2B5EF4-FFF2-40B4-BE49-F238E27FC236}">
                <a16:creationId xmlns:a16="http://schemas.microsoft.com/office/drawing/2014/main" id="{50B1BC53-595C-689F-086E-8573D4196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78BE96-7DB5-4D8C-8181-A0C6F0E9F705}"/>
              </a:ext>
            </a:extLst>
          </p:cNvPr>
          <p:cNvSpPr>
            <a:spLocks noGrp="1"/>
          </p:cNvSpPr>
          <p:nvPr>
            <p:ph type="title"/>
          </p:nvPr>
        </p:nvSpPr>
        <p:spPr>
          <a:xfrm>
            <a:off x="1171074" y="1396686"/>
            <a:ext cx="3240506" cy="4064628"/>
          </a:xfrm>
        </p:spPr>
        <p:txBody>
          <a:bodyPr>
            <a:normAutofit/>
          </a:bodyPr>
          <a:lstStyle/>
          <a:p>
            <a:r>
              <a:rPr lang="de-DE" sz="4100" dirty="0">
                <a:solidFill>
                  <a:srgbClr val="FFFFFF"/>
                </a:solidFill>
              </a:rPr>
              <a:t>Wir recherchieren </a:t>
            </a:r>
          </a:p>
        </p:txBody>
      </p:sp>
      <p:sp>
        <p:nvSpPr>
          <p:cNvPr id="30" name="Arc 13">
            <a:extLst>
              <a:ext uri="{FF2B5EF4-FFF2-40B4-BE49-F238E27FC236}">
                <a16:creationId xmlns:a16="http://schemas.microsoft.com/office/drawing/2014/main" id="{78C9F4DA-666C-5439-25B3-BDC6ACA85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CEB8439A-31A6-4503-4FAE-37383441F9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Inhaltsplatzhalter 2">
            <a:extLst>
              <a:ext uri="{FF2B5EF4-FFF2-40B4-BE49-F238E27FC236}">
                <a16:creationId xmlns:a16="http://schemas.microsoft.com/office/drawing/2014/main" id="{284D53E0-AC21-8C22-0E52-5C13CFB1F38F}"/>
              </a:ext>
            </a:extLst>
          </p:cNvPr>
          <p:cNvSpPr>
            <a:spLocks noGrp="1"/>
          </p:cNvSpPr>
          <p:nvPr>
            <p:ph idx="1"/>
          </p:nvPr>
        </p:nvSpPr>
        <p:spPr>
          <a:xfrm>
            <a:off x="5370153" y="1526033"/>
            <a:ext cx="5536397" cy="3935281"/>
          </a:xfrm>
        </p:spPr>
        <p:txBody>
          <a:bodyPr>
            <a:normAutofit/>
          </a:bodyPr>
          <a:lstStyle/>
          <a:p>
            <a:r>
              <a:rPr lang="de-DE" dirty="0"/>
              <a:t>Welche Bedeutung hat Recycling für die Umwelt?</a:t>
            </a:r>
          </a:p>
          <a:p>
            <a:r>
              <a:rPr lang="de-DE" dirty="0"/>
              <a:t>Wie kannst du selbst mitmachen?</a:t>
            </a:r>
          </a:p>
        </p:txBody>
      </p:sp>
      <p:sp>
        <p:nvSpPr>
          <p:cNvPr id="4" name="Fußzeilenplatzhalter 3">
            <a:extLst>
              <a:ext uri="{FF2B5EF4-FFF2-40B4-BE49-F238E27FC236}">
                <a16:creationId xmlns:a16="http://schemas.microsoft.com/office/drawing/2014/main" id="{58C8B015-CA1F-45C1-4A3E-22FBF199605A}"/>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Berufsorientierungspaket Glasindustrie</a:t>
            </a:r>
          </a:p>
        </p:txBody>
      </p:sp>
      <p:sp>
        <p:nvSpPr>
          <p:cNvPr id="5" name="Foliennummernplatzhalter 4">
            <a:extLst>
              <a:ext uri="{FF2B5EF4-FFF2-40B4-BE49-F238E27FC236}">
                <a16:creationId xmlns:a16="http://schemas.microsoft.com/office/drawing/2014/main" id="{9855E60B-0955-7910-A1B8-A7C3E58B038E}"/>
              </a:ext>
            </a:extLst>
          </p:cNvPr>
          <p:cNvSpPr>
            <a:spLocks noGrp="1"/>
          </p:cNvSpPr>
          <p:nvPr>
            <p:ph type="sldNum" sz="quarter" idx="12"/>
          </p:nvPr>
        </p:nvSpPr>
        <p:spPr>
          <a:xfrm>
            <a:off x="8610600" y="6356350"/>
            <a:ext cx="2743200" cy="365125"/>
          </a:xfrm>
        </p:spPr>
        <p:txBody>
          <a:bodyPr>
            <a:normAutofit/>
          </a:bodyPr>
          <a:lstStyle/>
          <a:p>
            <a:pPr>
              <a:spcAft>
                <a:spcPts val="600"/>
              </a:spcAft>
            </a:pPr>
            <a:fld id="{FD873129-0E64-4D1D-8B34-6B11DA796452}" type="slidenum">
              <a:rPr lang="de-DE" smtClean="0"/>
              <a:pPr>
                <a:spcAft>
                  <a:spcPts val="600"/>
                </a:spcAft>
              </a:pPr>
              <a:t>19</a:t>
            </a:fld>
            <a:endParaRPr lang="de-DE"/>
          </a:p>
        </p:txBody>
      </p:sp>
    </p:spTree>
    <p:extLst>
      <p:ext uri="{BB962C8B-B14F-4D97-AF65-F5344CB8AC3E}">
        <p14:creationId xmlns:p14="http://schemas.microsoft.com/office/powerpoint/2010/main" val="660204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5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64DA3286-DF5F-962B-A2BE-BA0678293D10}"/>
              </a:ext>
            </a:extLst>
          </p:cNvPr>
          <p:cNvSpPr>
            <a:spLocks noGrp="1"/>
          </p:cNvSpPr>
          <p:nvPr>
            <p:ph type="title"/>
          </p:nvPr>
        </p:nvSpPr>
        <p:spPr>
          <a:xfrm>
            <a:off x="479394" y="1070800"/>
            <a:ext cx="3939688" cy="5583126"/>
          </a:xfrm>
        </p:spPr>
        <p:txBody>
          <a:bodyPr>
            <a:normAutofit/>
          </a:bodyPr>
          <a:lstStyle/>
          <a:p>
            <a:pPr algn="r"/>
            <a:r>
              <a:rPr lang="de-DE" sz="7400" dirty="0"/>
              <a:t>Diese Highlights erwarten dich</a:t>
            </a:r>
          </a:p>
        </p:txBody>
      </p:sp>
      <p:cxnSp>
        <p:nvCxnSpPr>
          <p:cNvPr id="139" name="Straight Connector 6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 name="Inhaltsplatzhalter 3">
            <a:extLst>
              <a:ext uri="{FF2B5EF4-FFF2-40B4-BE49-F238E27FC236}">
                <a16:creationId xmlns:a16="http://schemas.microsoft.com/office/drawing/2014/main" id="{D39A65CC-9316-8302-9EAF-DF915B0EDD25}"/>
              </a:ext>
            </a:extLst>
          </p:cNvPr>
          <p:cNvGraphicFramePr>
            <a:graphicFrameLocks noGrp="1"/>
          </p:cNvGraphicFramePr>
          <p:nvPr>
            <p:ph idx="1"/>
            <p:extLst>
              <p:ext uri="{D42A27DB-BD31-4B8C-83A1-F6EECF244321}">
                <p14:modId xmlns:p14="http://schemas.microsoft.com/office/powerpoint/2010/main" val="2745435649"/>
              </p:ext>
            </p:extLst>
          </p:nvPr>
        </p:nvGraphicFramePr>
        <p:xfrm>
          <a:off x="5037025" y="622165"/>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5220DC8E-2FB4-0B2C-8A87-2896A2F724B3}"/>
              </a:ext>
            </a:extLst>
          </p:cNvPr>
          <p:cNvSpPr>
            <a:spLocks noGrp="1"/>
          </p:cNvSpPr>
          <p:nvPr>
            <p:ph type="sldNum" sz="quarter" idx="12"/>
          </p:nvPr>
        </p:nvSpPr>
        <p:spPr/>
        <p:txBody>
          <a:bodyPr/>
          <a:lstStyle/>
          <a:p>
            <a:fld id="{FD873129-0E64-4D1D-8B34-6B11DA796452}" type="slidenum">
              <a:rPr lang="de-DE" smtClean="0"/>
              <a:t>2</a:t>
            </a:fld>
            <a:endParaRPr lang="de-DE"/>
          </a:p>
        </p:txBody>
      </p:sp>
      <p:sp>
        <p:nvSpPr>
          <p:cNvPr id="5" name="Fußzeilenplatzhalter 4">
            <a:extLst>
              <a:ext uri="{FF2B5EF4-FFF2-40B4-BE49-F238E27FC236}">
                <a16:creationId xmlns:a16="http://schemas.microsoft.com/office/drawing/2014/main" id="{06E3636B-6B49-048D-0C5F-2CC8F45FC4C2}"/>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852897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36512"/>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Warum ist Recycling so wichtig und wie kannst du mitmachen?🤔</a:t>
            </a:r>
          </a:p>
        </p:txBody>
      </p:sp>
      <p:pic>
        <p:nvPicPr>
          <p:cNvPr id="4" name="Image 1" descr="preencoded.png">
            <a:extLst>
              <a:ext uri="{FF2B5EF4-FFF2-40B4-BE49-F238E27FC236}">
                <a16:creationId xmlns:a16="http://schemas.microsoft.com/office/drawing/2014/main" id="{85FE77FA-98A9-212A-3C54-B5C2CE2FE684}"/>
              </a:ext>
            </a:extLst>
          </p:cNvPr>
          <p:cNvPicPr>
            <a:picLocks noChangeAspect="1"/>
          </p:cNvPicPr>
          <p:nvPr/>
        </p:nvPicPr>
        <p:blipFill>
          <a:blip r:embed="rId4"/>
          <a:stretch>
            <a:fillRect/>
          </a:stretch>
        </p:blipFill>
        <p:spPr>
          <a:xfrm>
            <a:off x="2773718" y="2315799"/>
            <a:ext cx="2880000" cy="2880000"/>
          </a:xfrm>
          <a:prstGeom prst="rect">
            <a:avLst/>
          </a:prstGeom>
        </p:spPr>
      </p:pic>
      <p:sp>
        <p:nvSpPr>
          <p:cNvPr id="5" name="Text 9">
            <a:extLst>
              <a:ext uri="{FF2B5EF4-FFF2-40B4-BE49-F238E27FC236}">
                <a16:creationId xmlns:a16="http://schemas.microsoft.com/office/drawing/2014/main" id="{488C0B47-A7C8-49AE-BE0A-7EF8312D0703}"/>
              </a:ext>
            </a:extLst>
          </p:cNvPr>
          <p:cNvSpPr/>
          <p:nvPr/>
        </p:nvSpPr>
        <p:spPr>
          <a:xfrm>
            <a:off x="6295080" y="2315799"/>
            <a:ext cx="2977357" cy="1210469"/>
          </a:xfrm>
          <a:prstGeom prst="rect">
            <a:avLst/>
          </a:prstGeom>
          <a:noFill/>
          <a:ln/>
        </p:spPr>
        <p:txBody>
          <a:bodyPr wrap="square" rtlCol="0" anchor="t"/>
          <a:lstStyle/>
          <a:p>
            <a:pPr algn="ctr">
              <a:lnSpc>
                <a:spcPts val="2382"/>
              </a:lnSpc>
            </a:pPr>
            <a:r>
              <a:rPr lang="en-US" sz="2000" dirty="0">
                <a:solidFill>
                  <a:srgbClr val="CAD6DE"/>
                </a:solidFill>
                <a:latin typeface="+mj-lt"/>
                <a:ea typeface="Calibri" panose="020F0502020204030204" pitchFamily="34" charset="0"/>
                <a:cs typeface="Calibri" panose="020F0502020204030204" pitchFamily="34" charset="0"/>
              </a:rPr>
              <a:t>Zur </a:t>
            </a:r>
            <a:r>
              <a:rPr lang="en-US" sz="2000" dirty="0" err="1">
                <a:solidFill>
                  <a:srgbClr val="CAD6DE"/>
                </a:solidFill>
                <a:latin typeface="+mj-lt"/>
                <a:ea typeface="Calibri" panose="020F0502020204030204" pitchFamily="34" charset="0"/>
                <a:cs typeface="Calibri" panose="020F0502020204030204" pitchFamily="34" charset="0"/>
              </a:rPr>
              <a:t>Übersichtsseite</a:t>
            </a:r>
            <a:r>
              <a:rPr lang="en-US" sz="2000" dirty="0">
                <a:solidFill>
                  <a:srgbClr val="CAD6DE"/>
                </a:solidFill>
                <a:latin typeface="+mj-lt"/>
                <a:ea typeface="Calibri" panose="020F0502020204030204" pitchFamily="34" charset="0"/>
                <a:cs typeface="Calibri" panose="020F0502020204030204" pitchFamily="34" charset="0"/>
              </a:rPr>
              <a:t> mit allen Informationen &amp; Video-Beiträgen auf Zukunft im Glas</a:t>
            </a:r>
          </a:p>
          <a:p>
            <a:pPr algn="ctr">
              <a:lnSpc>
                <a:spcPts val="2382"/>
              </a:lnSpc>
            </a:pPr>
            <a:endParaRPr lang="en-US" sz="1906" dirty="0">
              <a:solidFill>
                <a:srgbClr val="CAD6DE"/>
              </a:solidFill>
              <a:latin typeface="Calibri" panose="020F0502020204030204" pitchFamily="34" charset="0"/>
              <a:cs typeface="Calibri" panose="020F0502020204030204" pitchFamily="34" charset="0"/>
            </a:endParaRPr>
          </a:p>
          <a:p>
            <a:pPr algn="ctr">
              <a:lnSpc>
                <a:spcPts val="2382"/>
              </a:lnSpc>
            </a:pPr>
            <a:r>
              <a:rPr lang="de-DE" sz="1906" b="1" i="1" dirty="0">
                <a:latin typeface="Abadi" panose="020B0604020104020204" pitchFamily="34" charset="0"/>
                <a:hlinkClick r:id="rId5"/>
              </a:rPr>
              <a:t>„G</a:t>
            </a:r>
            <a:r>
              <a:rPr lang="de-DE" sz="1906" b="1" i="1" dirty="0">
                <a:hlinkClick r:id="rId5"/>
              </a:rPr>
              <a:t>lasrecycling. Aus Alt mach Neu“</a:t>
            </a:r>
            <a:endParaRPr lang="en-US" sz="1906" b="1" i="1" dirty="0"/>
          </a:p>
        </p:txBody>
      </p:sp>
      <p:sp>
        <p:nvSpPr>
          <p:cNvPr id="6" name="Text 10">
            <a:extLst>
              <a:ext uri="{FF2B5EF4-FFF2-40B4-BE49-F238E27FC236}">
                <a16:creationId xmlns:a16="http://schemas.microsoft.com/office/drawing/2014/main" id="{F2E14C51-FC02-E4A9-9E47-5F2DC5E8A109}"/>
              </a:ext>
            </a:extLst>
          </p:cNvPr>
          <p:cNvSpPr/>
          <p:nvPr/>
        </p:nvSpPr>
        <p:spPr>
          <a:xfrm>
            <a:off x="2415568" y="5927922"/>
            <a:ext cx="9271607" cy="658416"/>
          </a:xfrm>
          <a:prstGeom prst="rect">
            <a:avLst/>
          </a:prstGeom>
          <a:noFill/>
          <a:ln/>
        </p:spPr>
        <p:txBody>
          <a:bodyPr wrap="square" rtlCol="0" anchor="t"/>
          <a:lstStyle/>
          <a:p>
            <a:pPr>
              <a:lnSpc>
                <a:spcPts val="2592"/>
              </a:lnSpc>
            </a:pP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www.</a:t>
            </a:r>
            <a:r>
              <a:rPr lang="en-US" sz="1620" u="sng" dirty="0">
                <a:solidFill>
                  <a:srgbClr val="0A988B"/>
                </a:solidFill>
                <a:ea typeface="Cabin" pitchFamily="34" charset="-122"/>
                <a:hlinkClick r:id="rId5">
                  <a:extLst>
                    <a:ext uri="{A12FA001-AC4F-418D-AE19-62706E023703}">
                      <ahyp:hlinkClr xmlns:ahyp="http://schemas.microsoft.com/office/drawing/2018/hyperlinkcolor" val="tx"/>
                    </a:ext>
                  </a:extLst>
                </a:hlinkClick>
              </a:rPr>
              <a:t>zukunftimglas</a:t>
            </a: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.de/lexikon/g/glasrecycling/</a:t>
            </a:r>
            <a:endParaRPr lang="en-US" sz="1620" u="sng" dirty="0">
              <a:solidFill>
                <a:srgbClr val="0A988B"/>
              </a:solidFill>
              <a:latin typeface="Cabin" pitchFamily="34" charset="0"/>
              <a:ea typeface="Cabin" pitchFamily="34" charset="-122"/>
            </a:endParaRPr>
          </a:p>
        </p:txBody>
      </p:sp>
      <p:sp>
        <p:nvSpPr>
          <p:cNvPr id="7" name="Foliennummernplatzhalter 6">
            <a:extLst>
              <a:ext uri="{FF2B5EF4-FFF2-40B4-BE49-F238E27FC236}">
                <a16:creationId xmlns:a16="http://schemas.microsoft.com/office/drawing/2014/main" id="{B1A45F28-87E8-2139-1BCD-1DADA2280EE1}"/>
              </a:ext>
            </a:extLst>
          </p:cNvPr>
          <p:cNvSpPr>
            <a:spLocks noGrp="1"/>
          </p:cNvSpPr>
          <p:nvPr>
            <p:ph type="sldNum" sz="quarter" idx="12"/>
          </p:nvPr>
        </p:nvSpPr>
        <p:spPr/>
        <p:txBody>
          <a:bodyPr/>
          <a:lstStyle/>
          <a:p>
            <a:fld id="{FD873129-0E64-4D1D-8B34-6B11DA796452}" type="slidenum">
              <a:rPr lang="de-DE" smtClean="0"/>
              <a:t>20</a:t>
            </a:fld>
            <a:endParaRPr lang="de-DE"/>
          </a:p>
        </p:txBody>
      </p:sp>
      <p:sp>
        <p:nvSpPr>
          <p:cNvPr id="10" name="Fußzeilenplatzhalter 9">
            <a:extLst>
              <a:ext uri="{FF2B5EF4-FFF2-40B4-BE49-F238E27FC236}">
                <a16:creationId xmlns:a16="http://schemas.microsoft.com/office/drawing/2014/main" id="{409E67B2-2782-3221-89AE-347093B7AA08}"/>
              </a:ext>
            </a:extLst>
          </p:cNvPr>
          <p:cNvSpPr>
            <a:spLocks noGrp="1"/>
          </p:cNvSpPr>
          <p:nvPr>
            <p:ph type="ftr" sz="quarter" idx="11"/>
          </p:nvPr>
        </p:nvSpPr>
        <p:spPr/>
        <p:txBody>
          <a:bodyPr/>
          <a:lstStyle/>
          <a:p>
            <a:r>
              <a:rPr lang="de-DE" dirty="0"/>
              <a:t>Berufsorientierungspaket Glasindustrie</a:t>
            </a:r>
          </a:p>
        </p:txBody>
      </p:sp>
    </p:spTree>
    <p:extLst>
      <p:ext uri="{BB962C8B-B14F-4D97-AF65-F5344CB8AC3E}">
        <p14:creationId xmlns:p14="http://schemas.microsoft.com/office/powerpoint/2010/main" val="3244968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recycelt? 🤔</a:t>
            </a:r>
          </a:p>
        </p:txBody>
      </p:sp>
      <p:pic>
        <p:nvPicPr>
          <p:cNvPr id="4" name="Image 1" descr="preencoded.png">
            <a:extLst>
              <a:ext uri="{FF2B5EF4-FFF2-40B4-BE49-F238E27FC236}">
                <a16:creationId xmlns:a16="http://schemas.microsoft.com/office/drawing/2014/main" id="{EF13147D-E94D-17A4-59BB-232E074187E3}"/>
              </a:ext>
            </a:extLst>
          </p:cNvPr>
          <p:cNvPicPr>
            <a:picLocks noChangeAspect="1"/>
          </p:cNvPicPr>
          <p:nvPr/>
        </p:nvPicPr>
        <p:blipFill>
          <a:blip r:embed="rId4"/>
          <a:stretch>
            <a:fillRect/>
          </a:stretch>
        </p:blipFill>
        <p:spPr>
          <a:xfrm>
            <a:off x="2821617" y="2360113"/>
            <a:ext cx="2880000" cy="2880000"/>
          </a:xfrm>
          <a:prstGeom prst="rect">
            <a:avLst/>
          </a:prstGeom>
        </p:spPr>
      </p:pic>
      <p:pic>
        <p:nvPicPr>
          <p:cNvPr id="5" name="Image 2" descr="preencoded.png">
            <a:hlinkClick r:id="rId5"/>
            <a:extLst>
              <a:ext uri="{FF2B5EF4-FFF2-40B4-BE49-F238E27FC236}">
                <a16:creationId xmlns:a16="http://schemas.microsoft.com/office/drawing/2014/main" id="{5C067B54-CA0C-3BAE-5F50-48ADE520790E}"/>
              </a:ext>
            </a:extLst>
          </p:cNvPr>
          <p:cNvPicPr>
            <a:picLocks noChangeAspect="1"/>
          </p:cNvPicPr>
          <p:nvPr/>
        </p:nvPicPr>
        <p:blipFill>
          <a:blip r:embed="rId6"/>
          <a:stretch>
            <a:fillRect/>
          </a:stretch>
        </p:blipFill>
        <p:spPr>
          <a:xfrm>
            <a:off x="6287193" y="1731740"/>
            <a:ext cx="2875554" cy="3600000"/>
          </a:xfrm>
          <a:prstGeom prst="rect">
            <a:avLst/>
          </a:prstGeom>
        </p:spPr>
      </p:pic>
      <p:sp>
        <p:nvSpPr>
          <p:cNvPr id="6" name="Text 10">
            <a:extLst>
              <a:ext uri="{FF2B5EF4-FFF2-40B4-BE49-F238E27FC236}">
                <a16:creationId xmlns:a16="http://schemas.microsoft.com/office/drawing/2014/main" id="{58C7A87E-41D0-9C9B-BA74-61628F917F73}"/>
              </a:ext>
            </a:extLst>
          </p:cNvPr>
          <p:cNvSpPr/>
          <p:nvPr/>
        </p:nvSpPr>
        <p:spPr>
          <a:xfrm>
            <a:off x="2495003" y="5923928"/>
            <a:ext cx="10577413" cy="329208"/>
          </a:xfrm>
          <a:prstGeom prst="rect">
            <a:avLst/>
          </a:prstGeom>
          <a:noFill/>
          <a:ln/>
        </p:spPr>
        <p:txBody>
          <a:bodyPr wrap="none" rtlCol="0" anchor="t"/>
          <a:lstStyle/>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rPr>
              <a:t> ​</a:t>
            </a: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https://www.youtube.com/</a:t>
            </a:r>
            <a:r>
              <a:rPr lang="en-US" sz="1620" u="sng" dirty="0">
                <a:solidFill>
                  <a:srgbClr val="0A988B"/>
                </a:solidFill>
                <a:ea typeface="Cabin" pitchFamily="34" charset="-122"/>
                <a:hlinkClick r:id="rId5">
                  <a:extLst>
                    <a:ext uri="{A12FA001-AC4F-418D-AE19-62706E023703}">
                      <ahyp:hlinkClr xmlns:ahyp="http://schemas.microsoft.com/office/drawing/2018/hyperlinkcolor" val="tx"/>
                    </a:ext>
                  </a:extLst>
                </a:hlinkClick>
              </a:rPr>
              <a:t>watch</a:t>
            </a:r>
            <a:r>
              <a:rPr lang="en-US" sz="1620" u="sng" dirty="0">
                <a:solidFill>
                  <a:srgbClr val="0A988B"/>
                </a:solidFill>
                <a:latin typeface="Cabin" pitchFamily="34" charset="0"/>
                <a:ea typeface="Cabin" pitchFamily="34" charset="-122"/>
                <a:hlinkClick r:id="rId5">
                  <a:extLst>
                    <a:ext uri="{A12FA001-AC4F-418D-AE19-62706E023703}">
                      <ahyp:hlinkClr xmlns:ahyp="http://schemas.microsoft.com/office/drawing/2018/hyperlinkcolor" val="tx"/>
                    </a:ext>
                  </a:extLst>
                </a:hlinkClick>
              </a:rPr>
              <a:t>?v=XysojUXvl-I</a:t>
            </a:r>
            <a:endParaRPr lang="en-US" sz="1620" u="sng" dirty="0">
              <a:solidFill>
                <a:srgbClr val="0A988B"/>
              </a:solidFill>
              <a:latin typeface="Cabin" pitchFamily="34" charset="0"/>
              <a:ea typeface="Cabin" pitchFamily="34" charset="-122"/>
            </a:endParaRPr>
          </a:p>
          <a:p>
            <a:pPr>
              <a:lnSpc>
                <a:spcPts val="2592"/>
              </a:lnSpc>
            </a:pP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a:p>
            <a:pPr>
              <a:lnSpc>
                <a:spcPts val="2592"/>
              </a:lnSpc>
            </a:pP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rPr>
              <a:t>​</a:t>
            </a:r>
          </a:p>
        </p:txBody>
      </p:sp>
      <p:sp>
        <p:nvSpPr>
          <p:cNvPr id="7" name="Foliennummernplatzhalter 6">
            <a:extLst>
              <a:ext uri="{FF2B5EF4-FFF2-40B4-BE49-F238E27FC236}">
                <a16:creationId xmlns:a16="http://schemas.microsoft.com/office/drawing/2014/main" id="{B726F078-0133-3B04-B406-FC9560C12CA4}"/>
              </a:ext>
            </a:extLst>
          </p:cNvPr>
          <p:cNvSpPr>
            <a:spLocks noGrp="1"/>
          </p:cNvSpPr>
          <p:nvPr>
            <p:ph type="sldNum" sz="quarter" idx="12"/>
          </p:nvPr>
        </p:nvSpPr>
        <p:spPr/>
        <p:txBody>
          <a:bodyPr/>
          <a:lstStyle/>
          <a:p>
            <a:fld id="{FD873129-0E64-4D1D-8B34-6B11DA796452}" type="slidenum">
              <a:rPr lang="de-DE" smtClean="0"/>
              <a:t>21</a:t>
            </a:fld>
            <a:endParaRPr lang="de-DE"/>
          </a:p>
        </p:txBody>
      </p:sp>
      <p:sp>
        <p:nvSpPr>
          <p:cNvPr id="10" name="Fußzeilenplatzhalter 9">
            <a:extLst>
              <a:ext uri="{FF2B5EF4-FFF2-40B4-BE49-F238E27FC236}">
                <a16:creationId xmlns:a16="http://schemas.microsoft.com/office/drawing/2014/main" id="{C7EF3A31-B138-C01F-0707-2EA05D124B8C}"/>
              </a:ext>
            </a:extLst>
          </p:cNvPr>
          <p:cNvSpPr>
            <a:spLocks noGrp="1"/>
          </p:cNvSpPr>
          <p:nvPr>
            <p:ph type="ftr" sz="quarter" idx="11"/>
          </p:nvPr>
        </p:nvSpPr>
        <p:spPr/>
        <p:txBody>
          <a:bodyPr/>
          <a:lstStyle/>
          <a:p>
            <a:r>
              <a:rPr lang="de-DE" dirty="0"/>
              <a:t>Berufsorientierungspaket Glasindustrie</a:t>
            </a:r>
          </a:p>
        </p:txBody>
      </p:sp>
    </p:spTree>
    <p:extLst>
      <p:ext uri="{BB962C8B-B14F-4D97-AF65-F5344CB8AC3E}">
        <p14:creationId xmlns:p14="http://schemas.microsoft.com/office/powerpoint/2010/main" val="641310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Wie wird Glas recycelt? 🤔</a:t>
            </a:r>
          </a:p>
        </p:txBody>
      </p:sp>
      <p:pic>
        <p:nvPicPr>
          <p:cNvPr id="4" name="Grafik 3">
            <a:extLst>
              <a:ext uri="{FF2B5EF4-FFF2-40B4-BE49-F238E27FC236}">
                <a16:creationId xmlns:a16="http://schemas.microsoft.com/office/drawing/2014/main" id="{100DD468-D54A-A903-7794-7A8672548D5F}"/>
              </a:ext>
            </a:extLst>
          </p:cNvPr>
          <p:cNvPicPr>
            <a:picLocks noChangeAspect="1"/>
          </p:cNvPicPr>
          <p:nvPr/>
        </p:nvPicPr>
        <p:blipFill>
          <a:blip r:embed="rId4"/>
          <a:stretch>
            <a:fillRect/>
          </a:stretch>
        </p:blipFill>
        <p:spPr>
          <a:xfrm>
            <a:off x="2767637" y="2295031"/>
            <a:ext cx="2934000" cy="2880000"/>
          </a:xfrm>
          <a:prstGeom prst="rect">
            <a:avLst/>
          </a:prstGeom>
        </p:spPr>
      </p:pic>
      <p:pic>
        <p:nvPicPr>
          <p:cNvPr id="5" name="Image 3">
            <a:hlinkClick r:id="rId5"/>
            <a:extLst>
              <a:ext uri="{FF2B5EF4-FFF2-40B4-BE49-F238E27FC236}">
                <a16:creationId xmlns:a16="http://schemas.microsoft.com/office/drawing/2014/main" id="{3665356F-7C94-FD16-24D6-0D834615EBD4}"/>
              </a:ext>
            </a:extLst>
          </p:cNvPr>
          <p:cNvPicPr>
            <a:picLocks noChangeAspect="1"/>
          </p:cNvPicPr>
          <p:nvPr/>
        </p:nvPicPr>
        <p:blipFill>
          <a:blip r:embed="rId6"/>
          <a:stretch>
            <a:fillRect/>
          </a:stretch>
        </p:blipFill>
        <p:spPr>
          <a:xfrm>
            <a:off x="6272915" y="1787496"/>
            <a:ext cx="3082081" cy="3600000"/>
          </a:xfrm>
          <a:prstGeom prst="rect">
            <a:avLst/>
          </a:prstGeom>
        </p:spPr>
      </p:pic>
      <p:sp>
        <p:nvSpPr>
          <p:cNvPr id="6" name="Text 10">
            <a:extLst>
              <a:ext uri="{FF2B5EF4-FFF2-40B4-BE49-F238E27FC236}">
                <a16:creationId xmlns:a16="http://schemas.microsoft.com/office/drawing/2014/main" id="{322F4748-E2D8-BC6D-06B4-B1578A913C02}"/>
              </a:ext>
            </a:extLst>
          </p:cNvPr>
          <p:cNvSpPr/>
          <p:nvPr/>
        </p:nvSpPr>
        <p:spPr>
          <a:xfrm>
            <a:off x="2418607" y="5934176"/>
            <a:ext cx="10577413" cy="329208"/>
          </a:xfrm>
          <a:prstGeom prst="rect">
            <a:avLst/>
          </a:prstGeom>
          <a:noFill/>
          <a:ln/>
        </p:spPr>
        <p:txBody>
          <a:bodyPr wrap="none" rtlCol="0" anchor="t"/>
          <a:lstStyle/>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https://www.youtube.com/watch?v=X8NVrA5lHx8</a:t>
            </a:r>
            <a:endParaRPr lang="en-US" sz="1620" dirty="0"/>
          </a:p>
        </p:txBody>
      </p:sp>
      <p:sp>
        <p:nvSpPr>
          <p:cNvPr id="7" name="Foliennummernplatzhalter 6">
            <a:extLst>
              <a:ext uri="{FF2B5EF4-FFF2-40B4-BE49-F238E27FC236}">
                <a16:creationId xmlns:a16="http://schemas.microsoft.com/office/drawing/2014/main" id="{7CB48061-D84F-28C2-3BB9-879A066C92BF}"/>
              </a:ext>
            </a:extLst>
          </p:cNvPr>
          <p:cNvSpPr>
            <a:spLocks noGrp="1"/>
          </p:cNvSpPr>
          <p:nvPr>
            <p:ph type="sldNum" sz="quarter" idx="12"/>
          </p:nvPr>
        </p:nvSpPr>
        <p:spPr/>
        <p:txBody>
          <a:bodyPr/>
          <a:lstStyle/>
          <a:p>
            <a:fld id="{FD873129-0E64-4D1D-8B34-6B11DA796452}" type="slidenum">
              <a:rPr lang="de-DE" smtClean="0"/>
              <a:t>22</a:t>
            </a:fld>
            <a:endParaRPr lang="de-DE"/>
          </a:p>
        </p:txBody>
      </p:sp>
      <p:sp>
        <p:nvSpPr>
          <p:cNvPr id="10" name="Fußzeilenplatzhalter 9">
            <a:extLst>
              <a:ext uri="{FF2B5EF4-FFF2-40B4-BE49-F238E27FC236}">
                <a16:creationId xmlns:a16="http://schemas.microsoft.com/office/drawing/2014/main" id="{524706AD-A7CE-436E-DF28-152BD5328CE1}"/>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634681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5" name="Shape 2"/>
          <p:cNvSpPr/>
          <p:nvPr/>
        </p:nvSpPr>
        <p:spPr>
          <a:xfrm>
            <a:off x="807244" y="1825328"/>
            <a:ext cx="3388718" cy="3922713"/>
          </a:xfrm>
          <a:prstGeom prst="roundRect">
            <a:avLst>
              <a:gd name="adj" fmla="val 911"/>
            </a:avLst>
          </a:prstGeom>
          <a:solidFill>
            <a:srgbClr val="FCEC99"/>
          </a:solidFill>
          <a:ln/>
        </p:spPr>
        <p:txBody>
          <a:bodyPr/>
          <a:lstStyle/>
          <a:p>
            <a:endParaRPr lang="de-DE" sz="1500"/>
          </a:p>
        </p:txBody>
      </p:sp>
      <p:sp>
        <p:nvSpPr>
          <p:cNvPr id="6" name="Text 3"/>
          <p:cNvSpPr/>
          <p:nvPr/>
        </p:nvSpPr>
        <p:spPr>
          <a:xfrm>
            <a:off x="1012924" y="2031008"/>
            <a:ext cx="2977357" cy="617934"/>
          </a:xfrm>
          <a:prstGeom prst="rect">
            <a:avLst/>
          </a:prstGeom>
          <a:noFill/>
          <a:ln/>
        </p:spPr>
        <p:txBody>
          <a:bodyPr wrap="square" rtlCol="0" anchor="t"/>
          <a:lstStyle/>
          <a:p>
            <a:pPr>
              <a:lnSpc>
                <a:spcPts val="2382"/>
              </a:lnSpc>
            </a:pPr>
            <a:endParaRPr lang="en-US" sz="1906" dirty="0"/>
          </a:p>
        </p:txBody>
      </p:sp>
      <p:sp>
        <p:nvSpPr>
          <p:cNvPr id="7" name="Text 4"/>
          <p:cNvSpPr/>
          <p:nvPr/>
        </p:nvSpPr>
        <p:spPr>
          <a:xfrm>
            <a:off x="1055494" y="1940378"/>
            <a:ext cx="2977357" cy="3512975"/>
          </a:xfrm>
          <a:prstGeom prst="rect">
            <a:avLst/>
          </a:prstGeom>
          <a:noFill/>
          <a:ln/>
        </p:spPr>
        <p:txBody>
          <a:bodyPr wrap="square" rtlCol="0" anchor="t"/>
          <a:lstStyle/>
          <a:p>
            <a:pPr algn="ctr">
              <a:lnSpc>
                <a:spcPts val="2382"/>
              </a:lnSpc>
            </a:pPr>
            <a:r>
              <a:rPr lang="en-US" sz="2000" b="1" dirty="0" err="1">
                <a:solidFill>
                  <a:schemeClr val="accent3"/>
                </a:solidFill>
                <a:latin typeface="+mj-lt"/>
                <a:ea typeface="Calibri" panose="020F0502020204030204" pitchFamily="34" charset="0"/>
                <a:cs typeface="Calibri" panose="020F0502020204030204" pitchFamily="34" charset="0"/>
              </a:rPr>
              <a:t>Finde</a:t>
            </a:r>
            <a:r>
              <a:rPr lang="en-US" sz="2000" b="1" dirty="0">
                <a:solidFill>
                  <a:schemeClr val="accent3"/>
                </a:solidFill>
                <a:latin typeface="+mj-lt"/>
                <a:ea typeface="Calibri" panose="020F0502020204030204" pitchFamily="34" charset="0"/>
                <a:cs typeface="Calibri" panose="020F0502020204030204" pitchFamily="34" charset="0"/>
              </a:rPr>
              <a:t> </a:t>
            </a:r>
            <a:r>
              <a:rPr lang="en-US" sz="2000" b="1" dirty="0" err="1">
                <a:solidFill>
                  <a:schemeClr val="accent3"/>
                </a:solidFill>
                <a:latin typeface="+mj-lt"/>
                <a:ea typeface="Calibri" panose="020F0502020204030204" pitchFamily="34" charset="0"/>
                <a:cs typeface="Calibri" panose="020F0502020204030204" pitchFamily="34" charset="0"/>
              </a:rPr>
              <a:t>heraus</a:t>
            </a:r>
            <a:r>
              <a:rPr lang="en-US" sz="2000" b="1" dirty="0">
                <a:solidFill>
                  <a:schemeClr val="accent3"/>
                </a:solidFill>
                <a:latin typeface="+mj-lt"/>
                <a:ea typeface="Calibri" panose="020F0502020204030204" pitchFamily="34" charset="0"/>
                <a:cs typeface="Calibri" panose="020F0502020204030204" pitchFamily="34" charset="0"/>
              </a:rPr>
              <a:t>, welche Eigenschaften zu Glas gehören. </a:t>
            </a:r>
            <a:br>
              <a:rPr lang="en-US" sz="2000" b="1" dirty="0">
                <a:solidFill>
                  <a:schemeClr val="accent3"/>
                </a:solidFill>
                <a:latin typeface="+mj-lt"/>
                <a:ea typeface="Calibri" panose="020F0502020204030204" pitchFamily="34" charset="0"/>
                <a:cs typeface="Calibri" panose="020F0502020204030204" pitchFamily="34" charset="0"/>
              </a:rPr>
            </a:br>
            <a:r>
              <a:rPr lang="en-US" sz="2000" dirty="0" err="1">
                <a:solidFill>
                  <a:srgbClr val="000000"/>
                </a:solidFill>
                <a:latin typeface="+mj-lt"/>
                <a:ea typeface="Calibri" panose="020F0502020204030204" pitchFamily="34" charset="0"/>
                <a:cs typeface="Calibri" panose="020F0502020204030204" pitchFamily="34" charset="0"/>
              </a:rPr>
              <a:t>Schau</a:t>
            </a:r>
            <a:r>
              <a:rPr lang="en-US" sz="2000" dirty="0">
                <a:solidFill>
                  <a:srgbClr val="000000"/>
                </a:solidFill>
                <a:latin typeface="+mj-lt"/>
                <a:ea typeface="Calibri" panose="020F0502020204030204" pitchFamily="34" charset="0"/>
                <a:cs typeface="Calibri" panose="020F0502020204030204" pitchFamily="34" charset="0"/>
              </a:rPr>
              <a:t> dir hierzu die Listen im </a:t>
            </a:r>
            <a:r>
              <a:rPr lang="en-US" sz="2000" dirty="0" err="1">
                <a:solidFill>
                  <a:srgbClr val="000000"/>
                </a:solidFill>
                <a:latin typeface="+mj-lt"/>
                <a:ea typeface="Calibri" panose="020F0502020204030204" pitchFamily="34" charset="0"/>
                <a:cs typeface="Calibri" panose="020F0502020204030204" pitchFamily="34" charset="0"/>
              </a:rPr>
              <a:t>Arbeitsblatt</a:t>
            </a:r>
            <a:r>
              <a:rPr lang="en-US" sz="2000" dirty="0">
                <a:solidFill>
                  <a:srgbClr val="000000"/>
                </a:solidFill>
                <a:latin typeface="+mj-lt"/>
                <a:ea typeface="Calibri" panose="020F0502020204030204" pitchFamily="34" charset="0"/>
                <a:cs typeface="Calibri" panose="020F0502020204030204" pitchFamily="34" charset="0"/>
              </a:rPr>
              <a:t> an und verbinde die Eigenschaften mit der </a:t>
            </a:r>
            <a:r>
              <a:rPr lang="en-US" sz="2000" dirty="0" err="1">
                <a:solidFill>
                  <a:srgbClr val="000000"/>
                </a:solidFill>
                <a:latin typeface="+mj-lt"/>
                <a:ea typeface="Calibri" panose="020F0502020204030204" pitchFamily="34" charset="0"/>
                <a:cs typeface="Calibri" panose="020F0502020204030204" pitchFamily="34" charset="0"/>
              </a:rPr>
              <a:t>Glasflasche</a:t>
            </a:r>
            <a:r>
              <a:rPr lang="en-US" sz="2000" dirty="0">
                <a:solidFill>
                  <a:srgbClr val="000000"/>
                </a:solidFill>
                <a:latin typeface="+mj-lt"/>
                <a:ea typeface="Calibri" panose="020F0502020204030204" pitchFamily="34" charset="0"/>
                <a:cs typeface="Calibri" panose="020F0502020204030204" pitchFamily="34" charset="0"/>
              </a:rPr>
              <a:t>. </a:t>
            </a:r>
            <a:br>
              <a:rPr lang="en-US" sz="2000" dirty="0">
                <a:solidFill>
                  <a:srgbClr val="000000"/>
                </a:solidFill>
                <a:latin typeface="+mj-lt"/>
                <a:ea typeface="Calibri" panose="020F0502020204030204" pitchFamily="34" charset="0"/>
                <a:cs typeface="Calibri" panose="020F0502020204030204" pitchFamily="34" charset="0"/>
              </a:rPr>
            </a:br>
            <a:r>
              <a:rPr lang="de-DE" sz="2000" dirty="0">
                <a:solidFill>
                  <a:srgbClr val="000000"/>
                </a:solidFill>
                <a:latin typeface="+mj-lt"/>
                <a:ea typeface="Calibri" panose="020F0502020204030204" pitchFamily="34" charset="0"/>
                <a:cs typeface="Calibri" panose="020F0502020204030204" pitchFamily="34" charset="0"/>
              </a:rPr>
              <a:t>💡</a:t>
            </a:r>
            <a:r>
              <a:rPr lang="en-US" sz="2000" dirty="0">
                <a:solidFill>
                  <a:srgbClr val="000000"/>
                </a:solidFill>
                <a:latin typeface="+mj-lt"/>
                <a:ea typeface="Calibri" panose="020F0502020204030204" pitchFamily="34" charset="0"/>
                <a:cs typeface="Calibri" panose="020F0502020204030204" pitchFamily="34" charset="0"/>
              </a:rPr>
              <a:t>Denk </a:t>
            </a:r>
            <a:r>
              <a:rPr lang="en-US" sz="2000" dirty="0" err="1">
                <a:solidFill>
                  <a:srgbClr val="000000"/>
                </a:solidFill>
                <a:latin typeface="+mj-lt"/>
                <a:ea typeface="Calibri" panose="020F0502020204030204" pitchFamily="34" charset="0"/>
                <a:cs typeface="Calibri" panose="020F0502020204030204" pitchFamily="34" charset="0"/>
              </a:rPr>
              <a:t>daran</a:t>
            </a:r>
            <a:r>
              <a:rPr lang="en-US" sz="2000" dirty="0">
                <a:solidFill>
                  <a:srgbClr val="000000"/>
                </a:solidFill>
                <a:latin typeface="+mj-lt"/>
                <a:ea typeface="Calibri" panose="020F0502020204030204" pitchFamily="34" charset="0"/>
                <a:cs typeface="Calibri" panose="020F0502020204030204" pitchFamily="34" charset="0"/>
              </a:rPr>
              <a:t>, </a:t>
            </a:r>
            <a:r>
              <a:rPr lang="en-US" sz="2000" dirty="0" err="1">
                <a:solidFill>
                  <a:srgbClr val="000000"/>
                </a:solidFill>
                <a:latin typeface="+mj-lt"/>
                <a:ea typeface="Calibri" panose="020F0502020204030204" pitchFamily="34" charset="0"/>
                <a:cs typeface="Calibri" panose="020F0502020204030204" pitchFamily="34" charset="0"/>
              </a:rPr>
              <a:t>dass</a:t>
            </a:r>
            <a:r>
              <a:rPr lang="en-US" sz="2000" dirty="0">
                <a:solidFill>
                  <a:srgbClr val="000000"/>
                </a:solidFill>
                <a:latin typeface="+mj-lt"/>
                <a:ea typeface="Calibri" panose="020F0502020204030204" pitchFamily="34" charset="0"/>
                <a:cs typeface="Calibri" panose="020F0502020204030204" pitchFamily="34" charset="0"/>
              </a:rPr>
              <a:t> </a:t>
            </a:r>
            <a:r>
              <a:rPr lang="en-US" sz="2000" dirty="0" err="1">
                <a:solidFill>
                  <a:srgbClr val="000000"/>
                </a:solidFill>
                <a:latin typeface="+mj-lt"/>
                <a:ea typeface="Calibri" panose="020F0502020204030204" pitchFamily="34" charset="0"/>
                <a:cs typeface="Calibri" panose="020F0502020204030204" pitchFamily="34" charset="0"/>
              </a:rPr>
              <a:t>flüssiges</a:t>
            </a:r>
            <a:r>
              <a:rPr lang="en-US" sz="2000" dirty="0">
                <a:solidFill>
                  <a:srgbClr val="000000"/>
                </a:solidFill>
                <a:latin typeface="+mj-lt"/>
                <a:ea typeface="Calibri" panose="020F0502020204030204" pitchFamily="34" charset="0"/>
                <a:cs typeface="Calibri" panose="020F0502020204030204" pitchFamily="34" charset="0"/>
              </a:rPr>
              <a:t> Glas </a:t>
            </a:r>
            <a:r>
              <a:rPr lang="en-US" sz="2000" dirty="0" err="1">
                <a:solidFill>
                  <a:srgbClr val="000000"/>
                </a:solidFill>
                <a:latin typeface="+mj-lt"/>
                <a:ea typeface="Calibri" panose="020F0502020204030204" pitchFamily="34" charset="0"/>
                <a:cs typeface="Calibri" panose="020F0502020204030204" pitchFamily="34" charset="0"/>
              </a:rPr>
              <a:t>andere</a:t>
            </a:r>
            <a:r>
              <a:rPr lang="en-US" sz="2000" dirty="0">
                <a:solidFill>
                  <a:srgbClr val="000000"/>
                </a:solidFill>
                <a:latin typeface="+mj-lt"/>
                <a:ea typeface="Calibri" panose="020F0502020204030204" pitchFamily="34" charset="0"/>
                <a:cs typeface="Calibri" panose="020F0502020204030204" pitchFamily="34" charset="0"/>
              </a:rPr>
              <a:t> </a:t>
            </a:r>
            <a:r>
              <a:rPr lang="en-US" sz="2000" dirty="0" err="1">
                <a:solidFill>
                  <a:srgbClr val="000000"/>
                </a:solidFill>
                <a:latin typeface="+mj-lt"/>
                <a:ea typeface="Calibri" panose="020F0502020204030204" pitchFamily="34" charset="0"/>
                <a:cs typeface="Calibri" panose="020F0502020204030204" pitchFamily="34" charset="0"/>
              </a:rPr>
              <a:t>Eigenschaften</a:t>
            </a:r>
            <a:r>
              <a:rPr lang="en-US" sz="2000" dirty="0">
                <a:solidFill>
                  <a:srgbClr val="000000"/>
                </a:solidFill>
                <a:latin typeface="+mj-lt"/>
                <a:ea typeface="Calibri" panose="020F0502020204030204" pitchFamily="34" charset="0"/>
                <a:cs typeface="Calibri" panose="020F0502020204030204" pitchFamily="34" charset="0"/>
              </a:rPr>
              <a:t> </a:t>
            </a:r>
            <a:r>
              <a:rPr lang="en-US" sz="2000" dirty="0" err="1">
                <a:solidFill>
                  <a:srgbClr val="000000"/>
                </a:solidFill>
                <a:latin typeface="+mj-lt"/>
                <a:ea typeface="Calibri" panose="020F0502020204030204" pitchFamily="34" charset="0"/>
                <a:cs typeface="Calibri" panose="020F0502020204030204" pitchFamily="34" charset="0"/>
              </a:rPr>
              <a:t>als</a:t>
            </a:r>
            <a:r>
              <a:rPr lang="en-US" sz="2000" dirty="0">
                <a:solidFill>
                  <a:srgbClr val="000000"/>
                </a:solidFill>
                <a:latin typeface="+mj-lt"/>
                <a:ea typeface="Calibri" panose="020F0502020204030204" pitchFamily="34" charset="0"/>
                <a:cs typeface="Calibri" panose="020F0502020204030204" pitchFamily="34" charset="0"/>
              </a:rPr>
              <a:t> </a:t>
            </a:r>
            <a:r>
              <a:rPr lang="en-US" sz="2000" dirty="0" err="1">
                <a:solidFill>
                  <a:srgbClr val="000000"/>
                </a:solidFill>
                <a:latin typeface="+mj-lt"/>
                <a:ea typeface="Calibri" panose="020F0502020204030204" pitchFamily="34" charset="0"/>
                <a:cs typeface="Calibri" panose="020F0502020204030204" pitchFamily="34" charset="0"/>
              </a:rPr>
              <a:t>festes</a:t>
            </a:r>
            <a:r>
              <a:rPr lang="en-US" sz="2000" dirty="0">
                <a:solidFill>
                  <a:srgbClr val="000000"/>
                </a:solidFill>
                <a:latin typeface="+mj-lt"/>
                <a:ea typeface="Calibri" panose="020F0502020204030204" pitchFamily="34" charset="0"/>
                <a:cs typeface="Calibri" panose="020F0502020204030204" pitchFamily="34" charset="0"/>
              </a:rPr>
              <a:t> Glas hat!</a:t>
            </a:r>
            <a:endParaRPr lang="en-US" sz="2000" dirty="0">
              <a:latin typeface="+mj-lt"/>
            </a:endParaRPr>
          </a:p>
        </p:txBody>
      </p:sp>
      <p:sp>
        <p:nvSpPr>
          <p:cNvPr id="8" name="Shape 5"/>
          <p:cNvSpPr/>
          <p:nvPr/>
        </p:nvSpPr>
        <p:spPr>
          <a:xfrm>
            <a:off x="4401642" y="1825328"/>
            <a:ext cx="3388718" cy="3922713"/>
          </a:xfrm>
          <a:prstGeom prst="roundRect">
            <a:avLst>
              <a:gd name="adj" fmla="val 911"/>
            </a:avLst>
          </a:prstGeom>
          <a:solidFill>
            <a:srgbClr val="304755"/>
          </a:solidFill>
          <a:ln/>
        </p:spPr>
        <p:txBody>
          <a:bodyPr/>
          <a:lstStyle/>
          <a:p>
            <a:endParaRPr lang="de-DE" sz="1500"/>
          </a:p>
        </p:txBody>
      </p:sp>
      <p:sp>
        <p:nvSpPr>
          <p:cNvPr id="11" name="Shape 7"/>
          <p:cNvSpPr/>
          <p:nvPr/>
        </p:nvSpPr>
        <p:spPr>
          <a:xfrm>
            <a:off x="7996039" y="1825328"/>
            <a:ext cx="3388718" cy="3922713"/>
          </a:xfrm>
          <a:prstGeom prst="roundRect">
            <a:avLst>
              <a:gd name="adj" fmla="val 911"/>
            </a:avLst>
          </a:prstGeom>
          <a:solidFill>
            <a:srgbClr val="304755"/>
          </a:solidFill>
          <a:ln/>
        </p:spPr>
        <p:txBody>
          <a:bodyPr/>
          <a:lstStyle/>
          <a:p>
            <a:endParaRPr lang="de-DE" sz="1500"/>
          </a:p>
        </p:txBody>
      </p:sp>
      <p:sp>
        <p:nvSpPr>
          <p:cNvPr id="12" name="Text 8"/>
          <p:cNvSpPr/>
          <p:nvPr/>
        </p:nvSpPr>
        <p:spPr>
          <a:xfrm>
            <a:off x="8563669" y="209435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Arbeitsblatt</a:t>
            </a:r>
            <a:endParaRPr lang="en-US" sz="2800" dirty="0">
              <a:latin typeface="+mj-lt"/>
            </a:endParaRPr>
          </a:p>
        </p:txBody>
      </p:sp>
      <p:pic>
        <p:nvPicPr>
          <p:cNvPr id="13" name="Image 2" descr="preencoded.png"/>
          <p:cNvPicPr>
            <a:picLocks noChangeAspect="1"/>
          </p:cNvPicPr>
          <p:nvPr/>
        </p:nvPicPr>
        <p:blipFill>
          <a:blip r:embed="rId4"/>
          <a:stretch>
            <a:fillRect/>
          </a:stretch>
        </p:blipFill>
        <p:spPr>
          <a:xfrm>
            <a:off x="8038609" y="2592091"/>
            <a:ext cx="3315191" cy="2270521"/>
          </a:xfrm>
          <a:prstGeom prst="rect">
            <a:avLst/>
          </a:prstGeom>
        </p:spPr>
      </p:pic>
      <p:sp>
        <p:nvSpPr>
          <p:cNvPr id="14" name="Text 9"/>
          <p:cNvSpPr/>
          <p:nvPr/>
        </p:nvSpPr>
        <p:spPr>
          <a:xfrm>
            <a:off x="8201719" y="4835525"/>
            <a:ext cx="2977357" cy="329208"/>
          </a:xfrm>
          <a:prstGeom prst="rect">
            <a:avLst/>
          </a:prstGeom>
          <a:noFill/>
          <a:ln/>
        </p:spPr>
        <p:txBody>
          <a:bodyPr wrap="none" rtlCol="0" anchor="t"/>
          <a:lstStyle/>
          <a:p>
            <a:pPr>
              <a:lnSpc>
                <a:spcPts val="2592"/>
              </a:lnSpc>
            </a:pPr>
            <a:endParaRPr lang="en-US" sz="1620" dirty="0"/>
          </a:p>
        </p:txBody>
      </p:sp>
      <p:sp>
        <p:nvSpPr>
          <p:cNvPr id="15" name="Titel 14">
            <a:extLst>
              <a:ext uri="{FF2B5EF4-FFF2-40B4-BE49-F238E27FC236}">
                <a16:creationId xmlns:a16="http://schemas.microsoft.com/office/drawing/2014/main" id="{9ACBCAFC-D33B-2DF6-8DBB-D29F86BEE752}"/>
              </a:ext>
            </a:extLst>
          </p:cNvPr>
          <p:cNvSpPr>
            <a:spLocks noGrp="1"/>
          </p:cNvSpPr>
          <p:nvPr>
            <p:ph type="title"/>
          </p:nvPr>
        </p:nvSpPr>
        <p:spPr/>
        <p:txBody>
          <a:bodyPr/>
          <a:lstStyle/>
          <a:p>
            <a:r>
              <a:rPr lang="de-DE" dirty="0"/>
              <a:t>Eigenschaft von Glas. Kennst du dich aus? 🤔</a:t>
            </a:r>
          </a:p>
        </p:txBody>
      </p:sp>
      <p:sp>
        <p:nvSpPr>
          <p:cNvPr id="16" name="Text 8">
            <a:extLst>
              <a:ext uri="{FF2B5EF4-FFF2-40B4-BE49-F238E27FC236}">
                <a16:creationId xmlns:a16="http://schemas.microsoft.com/office/drawing/2014/main" id="{268D0AC6-4596-81A8-C246-4BF3E5A806FE}"/>
              </a:ext>
            </a:extLst>
          </p:cNvPr>
          <p:cNvSpPr/>
          <p:nvPr/>
        </p:nvSpPr>
        <p:spPr>
          <a:xfrm>
            <a:off x="5018681" y="2055813"/>
            <a:ext cx="2420442" cy="302618"/>
          </a:xfrm>
          <a:prstGeom prst="rect">
            <a:avLst/>
          </a:prstGeom>
          <a:noFill/>
          <a:ln/>
        </p:spPr>
        <p:txBody>
          <a:bodyPr wrap="none" rtlCol="0" anchor="t"/>
          <a:lstStyle/>
          <a:p>
            <a:pPr algn="ctr">
              <a:lnSpc>
                <a:spcPts val="2382"/>
              </a:lnSpc>
            </a:pPr>
            <a:r>
              <a:rPr lang="en-US" sz="2800" dirty="0">
                <a:solidFill>
                  <a:srgbClr val="CAD6DE"/>
                </a:solidFill>
                <a:ea typeface="Calibri" panose="020F0502020204030204" pitchFamily="34" charset="0"/>
                <a:cs typeface="Calibri" panose="020F0502020204030204" pitchFamily="34" charset="0"/>
              </a:rPr>
              <a:t>Scanne</a:t>
            </a:r>
            <a:r>
              <a:rPr lang="en-US" sz="2800" dirty="0">
                <a:solidFill>
                  <a:srgbClr val="CAD6DE"/>
                </a:solidFill>
                <a:latin typeface="Calibri" panose="020F0502020204030204" pitchFamily="34" charset="0"/>
                <a:ea typeface="Calibri" panose="020F0502020204030204" pitchFamily="34" charset="0"/>
                <a:cs typeface="Calibri" panose="020F0502020204030204" pitchFamily="34" charset="0"/>
              </a:rPr>
              <a:t> mich</a:t>
            </a:r>
            <a:endParaRPr lang="en-US" sz="2800" dirty="0"/>
          </a:p>
        </p:txBody>
      </p:sp>
      <p:sp>
        <p:nvSpPr>
          <p:cNvPr id="4" name="Text 12">
            <a:extLst>
              <a:ext uri="{FF2B5EF4-FFF2-40B4-BE49-F238E27FC236}">
                <a16:creationId xmlns:a16="http://schemas.microsoft.com/office/drawing/2014/main" id="{3C695E64-9598-02F9-99E8-7EE0FB3C70D8}"/>
              </a:ext>
            </a:extLst>
          </p:cNvPr>
          <p:cNvSpPr/>
          <p:nvPr/>
        </p:nvSpPr>
        <p:spPr>
          <a:xfrm>
            <a:off x="2410569" y="5741973"/>
            <a:ext cx="10056614" cy="326331"/>
          </a:xfrm>
          <a:prstGeom prst="rect">
            <a:avLst/>
          </a:prstGeom>
          <a:noFill/>
          <a:ln/>
        </p:spPr>
        <p:txBody>
          <a:bodyPr wrap="none" rtlCol="0" anchor="t"/>
          <a:lstStyle/>
          <a:p>
            <a:pPr>
              <a:lnSpc>
                <a:spcPts val="2571"/>
              </a:lnSpc>
            </a:pPr>
            <a:endParaRPr lang="en-US" sz="1607" dirty="0"/>
          </a:p>
        </p:txBody>
      </p:sp>
      <p:sp>
        <p:nvSpPr>
          <p:cNvPr id="9" name="Text 12">
            <a:extLst>
              <a:ext uri="{FF2B5EF4-FFF2-40B4-BE49-F238E27FC236}">
                <a16:creationId xmlns:a16="http://schemas.microsoft.com/office/drawing/2014/main" id="{2BDE2AEB-FCC4-B7A4-670A-476E51951600}"/>
              </a:ext>
            </a:extLst>
          </p:cNvPr>
          <p:cNvSpPr/>
          <p:nvPr/>
        </p:nvSpPr>
        <p:spPr>
          <a:xfrm>
            <a:off x="962769" y="5998033"/>
            <a:ext cx="10056614" cy="326331"/>
          </a:xfrm>
          <a:prstGeom prst="rect">
            <a:avLst/>
          </a:prstGeom>
          <a:noFill/>
          <a:ln/>
        </p:spPr>
        <p:txBody>
          <a:bodyPr wrap="none" rtlCol="0" anchor="t"/>
          <a:lstStyle/>
          <a:p>
            <a:pPr>
              <a:lnSpc>
                <a:spcPts val="2571"/>
              </a:lnSpc>
            </a:pPr>
            <a:r>
              <a:rPr lang="en-US" sz="1607" dirty="0">
                <a:hlinkClick r:id="rId5"/>
              </a:rPr>
              <a:t>https://www.zukunftimglas.de/fileadmin/user_upload/Arbeitsblatt_Eigenschaft_Glas_f%C3%BCr_Sch%C3%BCler_24_09.pdf</a:t>
            </a:r>
            <a:endParaRPr lang="en-US" sz="1607" dirty="0"/>
          </a:p>
          <a:p>
            <a:pPr>
              <a:lnSpc>
                <a:spcPts val="2571"/>
              </a:lnSpc>
            </a:pPr>
            <a:endParaRPr lang="en-US" sz="1607" dirty="0"/>
          </a:p>
        </p:txBody>
      </p:sp>
      <p:sp>
        <p:nvSpPr>
          <p:cNvPr id="17" name="Foliennummernplatzhalter 16">
            <a:extLst>
              <a:ext uri="{FF2B5EF4-FFF2-40B4-BE49-F238E27FC236}">
                <a16:creationId xmlns:a16="http://schemas.microsoft.com/office/drawing/2014/main" id="{E36BC334-F5CD-ABDA-C5C7-A91171FDD502}"/>
              </a:ext>
            </a:extLst>
          </p:cNvPr>
          <p:cNvSpPr>
            <a:spLocks noGrp="1"/>
          </p:cNvSpPr>
          <p:nvPr>
            <p:ph type="sldNum" sz="quarter" idx="12"/>
          </p:nvPr>
        </p:nvSpPr>
        <p:spPr/>
        <p:txBody>
          <a:bodyPr/>
          <a:lstStyle/>
          <a:p>
            <a:fld id="{FD873129-0E64-4D1D-8B34-6B11DA796452}" type="slidenum">
              <a:rPr lang="de-DE" smtClean="0"/>
              <a:t>23</a:t>
            </a:fld>
            <a:endParaRPr lang="de-DE"/>
          </a:p>
        </p:txBody>
      </p:sp>
      <p:sp>
        <p:nvSpPr>
          <p:cNvPr id="18" name="Fußzeilenplatzhalter 17">
            <a:extLst>
              <a:ext uri="{FF2B5EF4-FFF2-40B4-BE49-F238E27FC236}">
                <a16:creationId xmlns:a16="http://schemas.microsoft.com/office/drawing/2014/main" id="{AB4CF7A4-3D20-E3F0-B4B2-511A1DF5869C}"/>
              </a:ext>
            </a:extLst>
          </p:cNvPr>
          <p:cNvSpPr>
            <a:spLocks noGrp="1"/>
          </p:cNvSpPr>
          <p:nvPr>
            <p:ph type="ftr" sz="quarter" idx="11"/>
          </p:nvPr>
        </p:nvSpPr>
        <p:spPr/>
        <p:txBody>
          <a:bodyPr/>
          <a:lstStyle/>
          <a:p>
            <a:r>
              <a:rPr lang="de-DE"/>
              <a:t>Berufsorientierungspaket Glasindustrie</a:t>
            </a:r>
          </a:p>
        </p:txBody>
      </p:sp>
      <p:pic>
        <p:nvPicPr>
          <p:cNvPr id="21" name="Grafik 20">
            <a:extLst>
              <a:ext uri="{FF2B5EF4-FFF2-40B4-BE49-F238E27FC236}">
                <a16:creationId xmlns:a16="http://schemas.microsoft.com/office/drawing/2014/main" id="{AD51EA99-5D76-D46F-EEF1-3FAB15A2F194}"/>
              </a:ext>
            </a:extLst>
          </p:cNvPr>
          <p:cNvPicPr>
            <a:picLocks noChangeAspect="1"/>
          </p:cNvPicPr>
          <p:nvPr/>
        </p:nvPicPr>
        <p:blipFill>
          <a:blip r:embed="rId6"/>
          <a:stretch>
            <a:fillRect/>
          </a:stretch>
        </p:blipFill>
        <p:spPr>
          <a:xfrm>
            <a:off x="4656000" y="2570049"/>
            <a:ext cx="2880000" cy="288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8" name="Shape 5"/>
          <p:cNvSpPr/>
          <p:nvPr/>
        </p:nvSpPr>
        <p:spPr>
          <a:xfrm>
            <a:off x="2495003" y="1629334"/>
            <a:ext cx="3388718" cy="3960000"/>
          </a:xfrm>
          <a:prstGeom prst="roundRect">
            <a:avLst>
              <a:gd name="adj" fmla="val 911"/>
            </a:avLst>
          </a:prstGeom>
          <a:solidFill>
            <a:srgbClr val="304755"/>
          </a:solidFill>
          <a:ln/>
        </p:spPr>
        <p:txBody>
          <a:bodyPr/>
          <a:lstStyle/>
          <a:p>
            <a:endParaRPr lang="de-DE" sz="1500" dirty="0"/>
          </a:p>
        </p:txBody>
      </p:sp>
      <p:sp>
        <p:nvSpPr>
          <p:cNvPr id="9" name="Text 6"/>
          <p:cNvSpPr/>
          <p:nvPr/>
        </p:nvSpPr>
        <p:spPr>
          <a:xfrm>
            <a:off x="2930462" y="1836518"/>
            <a:ext cx="2420442" cy="302618"/>
          </a:xfrm>
          <a:prstGeom prst="rect">
            <a:avLst/>
          </a:prstGeom>
          <a:noFill/>
          <a:ln/>
        </p:spPr>
        <p:txBody>
          <a:bodyPr wrap="none" rtlCol="0" anchor="t"/>
          <a:lstStyle/>
          <a:p>
            <a:pPr algn="ctr">
              <a:lnSpc>
                <a:spcPts val="2382"/>
              </a:lnSpc>
            </a:pPr>
            <a:r>
              <a:rPr lang="en-US" sz="2800" dirty="0">
                <a:solidFill>
                  <a:srgbClr val="CAD6DE"/>
                </a:solidFill>
                <a:latin typeface="+mj-lt"/>
                <a:ea typeface="Calibri" panose="020F0502020204030204" pitchFamily="34" charset="0"/>
                <a:cs typeface="Calibri" panose="020F0502020204030204" pitchFamily="34" charset="0"/>
              </a:rPr>
              <a:t> Scanne mich</a:t>
            </a:r>
            <a:endParaRPr lang="en-US" sz="2800" dirty="0">
              <a:latin typeface="+mj-lt"/>
            </a:endParaRPr>
          </a:p>
        </p:txBody>
      </p:sp>
      <p:sp>
        <p:nvSpPr>
          <p:cNvPr id="11" name="Shape 7"/>
          <p:cNvSpPr/>
          <p:nvPr/>
        </p:nvSpPr>
        <p:spPr>
          <a:xfrm>
            <a:off x="6089400" y="1629334"/>
            <a:ext cx="3388718" cy="3960000"/>
          </a:xfrm>
          <a:prstGeom prst="roundRect">
            <a:avLst>
              <a:gd name="adj" fmla="val 911"/>
            </a:avLst>
          </a:prstGeom>
          <a:solidFill>
            <a:srgbClr val="304755"/>
          </a:solidFill>
          <a:ln/>
        </p:spPr>
        <p:txBody>
          <a:bodyPr/>
          <a:lstStyle/>
          <a:p>
            <a:endParaRPr lang="de-DE" sz="1500"/>
          </a:p>
        </p:txBody>
      </p:sp>
      <p:sp>
        <p:nvSpPr>
          <p:cNvPr id="14" name="Text 10"/>
          <p:cNvSpPr/>
          <p:nvPr/>
        </p:nvSpPr>
        <p:spPr>
          <a:xfrm>
            <a:off x="8201719" y="4396184"/>
            <a:ext cx="2977357" cy="263327"/>
          </a:xfrm>
          <a:prstGeom prst="rect">
            <a:avLst/>
          </a:prstGeom>
          <a:noFill/>
          <a:ln/>
        </p:spPr>
        <p:txBody>
          <a:bodyPr wrap="none" rtlCol="0" anchor="t"/>
          <a:lstStyle/>
          <a:p>
            <a:pPr>
              <a:lnSpc>
                <a:spcPts val="2073"/>
              </a:lnSpc>
            </a:pPr>
            <a:endParaRPr lang="en-US" sz="1296" dirty="0"/>
          </a:p>
        </p:txBody>
      </p:sp>
      <p:sp>
        <p:nvSpPr>
          <p:cNvPr id="15" name="Titel 14">
            <a:extLst>
              <a:ext uri="{FF2B5EF4-FFF2-40B4-BE49-F238E27FC236}">
                <a16:creationId xmlns:a16="http://schemas.microsoft.com/office/drawing/2014/main" id="{0496DCAE-A4EB-AF72-8AA7-814D5053E6BF}"/>
              </a:ext>
            </a:extLst>
          </p:cNvPr>
          <p:cNvSpPr>
            <a:spLocks noGrp="1"/>
          </p:cNvSpPr>
          <p:nvPr>
            <p:ph type="title"/>
          </p:nvPr>
        </p:nvSpPr>
        <p:spPr/>
        <p:txBody>
          <a:bodyPr>
            <a:normAutofit/>
          </a:bodyPr>
          <a:lstStyle/>
          <a:p>
            <a:r>
              <a:rPr lang="de-DE" sz="4000" dirty="0"/>
              <a:t>Zum Abschluss: 5 Geheimnisse von Glas </a:t>
            </a:r>
            <a:r>
              <a:rPr lang="de-DE" sz="4000" b="0" i="0" dirty="0">
                <a:effectLst/>
                <a:latin typeface="__fkGroteskNeue_598ab8"/>
              </a:rPr>
              <a:t>🤫</a:t>
            </a:r>
            <a:endParaRPr lang="de-DE" sz="4000" dirty="0"/>
          </a:p>
        </p:txBody>
      </p:sp>
      <p:pic>
        <p:nvPicPr>
          <p:cNvPr id="4" name="Image 1" descr="preencoded.png">
            <a:extLst>
              <a:ext uri="{FF2B5EF4-FFF2-40B4-BE49-F238E27FC236}">
                <a16:creationId xmlns:a16="http://schemas.microsoft.com/office/drawing/2014/main" id="{8559FF75-BFC4-73C6-AF5B-E23879349FB1}"/>
              </a:ext>
            </a:extLst>
          </p:cNvPr>
          <p:cNvPicPr>
            <a:picLocks noChangeAspect="1"/>
          </p:cNvPicPr>
          <p:nvPr/>
        </p:nvPicPr>
        <p:blipFill>
          <a:blip r:embed="rId4"/>
          <a:stretch>
            <a:fillRect/>
          </a:stretch>
        </p:blipFill>
        <p:spPr>
          <a:xfrm>
            <a:off x="2821617" y="2293993"/>
            <a:ext cx="2880000" cy="2880000"/>
          </a:xfrm>
          <a:prstGeom prst="rect">
            <a:avLst/>
          </a:prstGeom>
        </p:spPr>
      </p:pic>
      <p:pic>
        <p:nvPicPr>
          <p:cNvPr id="5" name="Image 2" descr="preencoded.png">
            <a:hlinkClick r:id="rId5"/>
            <a:extLst>
              <a:ext uri="{FF2B5EF4-FFF2-40B4-BE49-F238E27FC236}">
                <a16:creationId xmlns:a16="http://schemas.microsoft.com/office/drawing/2014/main" id="{1A479FBF-5060-0120-1E51-451AAD3C977C}"/>
              </a:ext>
            </a:extLst>
          </p:cNvPr>
          <p:cNvPicPr>
            <a:picLocks noChangeAspect="1"/>
          </p:cNvPicPr>
          <p:nvPr/>
        </p:nvPicPr>
        <p:blipFill>
          <a:blip r:embed="rId6"/>
          <a:stretch>
            <a:fillRect/>
          </a:stretch>
        </p:blipFill>
        <p:spPr>
          <a:xfrm>
            <a:off x="6298307" y="1829247"/>
            <a:ext cx="2875343" cy="3600000"/>
          </a:xfrm>
          <a:prstGeom prst="rect">
            <a:avLst/>
          </a:prstGeom>
        </p:spPr>
      </p:pic>
      <p:sp>
        <p:nvSpPr>
          <p:cNvPr id="6" name="Text 12">
            <a:extLst>
              <a:ext uri="{FF2B5EF4-FFF2-40B4-BE49-F238E27FC236}">
                <a16:creationId xmlns:a16="http://schemas.microsoft.com/office/drawing/2014/main" id="{F69E5027-E0BC-84EE-E4EB-E6E35803604A}"/>
              </a:ext>
            </a:extLst>
          </p:cNvPr>
          <p:cNvSpPr/>
          <p:nvPr/>
        </p:nvSpPr>
        <p:spPr>
          <a:xfrm>
            <a:off x="2420094" y="5897335"/>
            <a:ext cx="10056614" cy="326331"/>
          </a:xfrm>
          <a:prstGeom prst="rect">
            <a:avLst/>
          </a:prstGeom>
          <a:noFill/>
          <a:ln/>
        </p:spPr>
        <p:txBody>
          <a:bodyPr wrap="none" rtlCol="0" anchor="t"/>
          <a:lstStyle/>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https://www.youtube.com/watch?v=OLYwopOlA2g</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7" name="Foliennummernplatzhalter 6">
            <a:extLst>
              <a:ext uri="{FF2B5EF4-FFF2-40B4-BE49-F238E27FC236}">
                <a16:creationId xmlns:a16="http://schemas.microsoft.com/office/drawing/2014/main" id="{C80894BA-F2D3-9C36-5691-34329885AB42}"/>
              </a:ext>
            </a:extLst>
          </p:cNvPr>
          <p:cNvSpPr>
            <a:spLocks noGrp="1"/>
          </p:cNvSpPr>
          <p:nvPr>
            <p:ph type="sldNum" sz="quarter" idx="12"/>
          </p:nvPr>
        </p:nvSpPr>
        <p:spPr/>
        <p:txBody>
          <a:bodyPr/>
          <a:lstStyle/>
          <a:p>
            <a:fld id="{FD873129-0E64-4D1D-8B34-6B11DA796452}" type="slidenum">
              <a:rPr lang="de-DE" smtClean="0"/>
              <a:t>24</a:t>
            </a:fld>
            <a:endParaRPr lang="de-DE"/>
          </a:p>
        </p:txBody>
      </p:sp>
      <p:sp>
        <p:nvSpPr>
          <p:cNvPr id="10" name="Fußzeilenplatzhalter 9">
            <a:extLst>
              <a:ext uri="{FF2B5EF4-FFF2-40B4-BE49-F238E27FC236}">
                <a16:creationId xmlns:a16="http://schemas.microsoft.com/office/drawing/2014/main" id="{AE587B0D-CD72-2761-B3CD-EA6037D82B28}"/>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156103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8106" y="0"/>
            <a:ext cx="12192000" cy="6858000"/>
          </a:xfrm>
          <a:prstGeom prst="rect">
            <a:avLst/>
          </a:prstGeom>
          <a:solidFill>
            <a:schemeClr val="accent2">
              <a:lumMod val="40000"/>
              <a:lumOff val="60000"/>
            </a:schemeClr>
          </a:solidFill>
          <a:ln/>
        </p:spPr>
        <p:txBody>
          <a:bodyPr/>
          <a:lstStyle/>
          <a:p>
            <a:endParaRPr lang="de-DE" sz="1500" dirty="0"/>
          </a:p>
        </p:txBody>
      </p:sp>
      <p:sp>
        <p:nvSpPr>
          <p:cNvPr id="7" name="Text 3"/>
          <p:cNvSpPr/>
          <p:nvPr/>
        </p:nvSpPr>
        <p:spPr>
          <a:xfrm>
            <a:off x="1336179" y="3203575"/>
            <a:ext cx="4620915" cy="296168"/>
          </a:xfrm>
          <a:prstGeom prst="rect">
            <a:avLst/>
          </a:prstGeom>
          <a:noFill/>
          <a:ln/>
        </p:spPr>
        <p:txBody>
          <a:bodyPr wrap="none" rtlCol="0" anchor="t"/>
          <a:lstStyle/>
          <a:p>
            <a:pPr>
              <a:lnSpc>
                <a:spcPts val="2332"/>
              </a:lnSpc>
            </a:pPr>
            <a:endParaRPr lang="en-US" sz="1458" dirty="0"/>
          </a:p>
        </p:txBody>
      </p:sp>
      <p:sp>
        <p:nvSpPr>
          <p:cNvPr id="12" name="Text 6"/>
          <p:cNvSpPr/>
          <p:nvPr/>
        </p:nvSpPr>
        <p:spPr>
          <a:xfrm>
            <a:off x="1336179" y="6051253"/>
            <a:ext cx="4620915" cy="296168"/>
          </a:xfrm>
          <a:prstGeom prst="rect">
            <a:avLst/>
          </a:prstGeom>
          <a:noFill/>
          <a:ln/>
        </p:spPr>
        <p:txBody>
          <a:bodyPr wrap="none" rtlCol="0" anchor="t"/>
          <a:lstStyle/>
          <a:p>
            <a:pPr>
              <a:lnSpc>
                <a:spcPts val="2332"/>
              </a:lnSpc>
            </a:pPr>
            <a:endParaRPr lang="en-US" sz="1458" dirty="0"/>
          </a:p>
        </p:txBody>
      </p:sp>
      <p:sp>
        <p:nvSpPr>
          <p:cNvPr id="15" name="Titel 14">
            <a:extLst>
              <a:ext uri="{FF2B5EF4-FFF2-40B4-BE49-F238E27FC236}">
                <a16:creationId xmlns:a16="http://schemas.microsoft.com/office/drawing/2014/main" id="{45EC8CC8-4940-F7A6-BD81-6B58F9FA72FD}"/>
              </a:ext>
            </a:extLst>
          </p:cNvPr>
          <p:cNvSpPr>
            <a:spLocks noGrp="1"/>
          </p:cNvSpPr>
          <p:nvPr>
            <p:ph type="title"/>
          </p:nvPr>
        </p:nvSpPr>
        <p:spPr/>
        <p:txBody>
          <a:bodyPr/>
          <a:lstStyle/>
          <a:p>
            <a:r>
              <a:rPr lang="de-DE" dirty="0">
                <a:solidFill>
                  <a:schemeClr val="bg1"/>
                </a:solidFill>
              </a:rPr>
              <a:t>Glasformen &amp; Glasbranchen entdecken. Wir ordnen Gegenstände Branchen zu</a:t>
            </a:r>
          </a:p>
        </p:txBody>
      </p:sp>
      <p:sp>
        <p:nvSpPr>
          <p:cNvPr id="17" name="Textfeld 16">
            <a:extLst>
              <a:ext uri="{FF2B5EF4-FFF2-40B4-BE49-F238E27FC236}">
                <a16:creationId xmlns:a16="http://schemas.microsoft.com/office/drawing/2014/main" id="{9FDCB843-1620-05F8-B488-A4B8C18C7991}"/>
              </a:ext>
            </a:extLst>
          </p:cNvPr>
          <p:cNvSpPr txBox="1"/>
          <p:nvPr/>
        </p:nvSpPr>
        <p:spPr>
          <a:xfrm>
            <a:off x="821016" y="1878429"/>
            <a:ext cx="5110955" cy="4336845"/>
          </a:xfrm>
          <a:prstGeom prst="rect">
            <a:avLst/>
          </a:prstGeom>
          <a:noFill/>
          <a:ln w="254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rtlCol="0">
            <a:spAutoFit/>
          </a:bodyPr>
          <a:lstStyle/>
          <a:p>
            <a:endParaRPr lang="de-DE" dirty="0"/>
          </a:p>
        </p:txBody>
      </p:sp>
      <p:pic>
        <p:nvPicPr>
          <p:cNvPr id="18" name="Image 1" descr="preencoded.png"/>
          <p:cNvPicPr>
            <a:picLocks noChangeAspect="1"/>
          </p:cNvPicPr>
          <p:nvPr/>
        </p:nvPicPr>
        <p:blipFill>
          <a:blip r:embed="rId4"/>
          <a:stretch>
            <a:fillRect/>
          </a:stretch>
        </p:blipFill>
        <p:spPr>
          <a:xfrm>
            <a:off x="750471" y="2446786"/>
            <a:ext cx="1080000" cy="1080000"/>
          </a:xfrm>
          <a:prstGeom prst="rect">
            <a:avLst/>
          </a:prstGeom>
        </p:spPr>
      </p:pic>
      <p:sp>
        <p:nvSpPr>
          <p:cNvPr id="19" name="Text 2"/>
          <p:cNvSpPr/>
          <p:nvPr/>
        </p:nvSpPr>
        <p:spPr>
          <a:xfrm>
            <a:off x="1621882" y="2558734"/>
            <a:ext cx="4620915" cy="544711"/>
          </a:xfrm>
          <a:prstGeom prst="rect">
            <a:avLst/>
          </a:prstGeom>
          <a:noFill/>
          <a:ln/>
        </p:spPr>
        <p:txBody>
          <a:bodyPr wrap="square" rtlCol="0" anchor="t"/>
          <a:lstStyle/>
          <a:p>
            <a:r>
              <a:rPr lang="en-US" sz="2200" dirty="0">
                <a:solidFill>
                  <a:schemeClr val="bg1"/>
                </a:solidFill>
                <a:ea typeface="Calibri" panose="020F0502020204030204" pitchFamily="34" charset="0"/>
                <a:cs typeface="Calibri" panose="020F0502020204030204" pitchFamily="34" charset="0"/>
              </a:rPr>
              <a:t>Wie heißt die Branche, in der </a:t>
            </a:r>
            <a:r>
              <a:rPr lang="en-US" sz="2200" dirty="0" err="1">
                <a:solidFill>
                  <a:schemeClr val="bg1"/>
                </a:solidFill>
                <a:ea typeface="Calibri" panose="020F0502020204030204" pitchFamily="34" charset="0"/>
                <a:cs typeface="Calibri" panose="020F0502020204030204" pitchFamily="34" charset="0"/>
              </a:rPr>
              <a:t>flaches</a:t>
            </a:r>
            <a:r>
              <a:rPr lang="en-US" sz="2200" dirty="0">
                <a:solidFill>
                  <a:schemeClr val="bg1"/>
                </a:solidFill>
                <a:ea typeface="Calibri" panose="020F0502020204030204" pitchFamily="34" charset="0"/>
                <a:cs typeface="Calibri" panose="020F0502020204030204" pitchFamily="34" charset="0"/>
              </a:rPr>
              <a:t> Glas </a:t>
            </a:r>
            <a:r>
              <a:rPr lang="en-US" sz="2200" dirty="0" err="1">
                <a:solidFill>
                  <a:schemeClr val="bg1"/>
                </a:solidFill>
                <a:ea typeface="Calibri" panose="020F0502020204030204" pitchFamily="34" charset="0"/>
                <a:cs typeface="Calibri" panose="020F0502020204030204" pitchFamily="34" charset="0"/>
              </a:rPr>
              <a:t>hergestellt</a:t>
            </a:r>
            <a:r>
              <a:rPr lang="en-US" sz="2200" dirty="0">
                <a:solidFill>
                  <a:schemeClr val="bg1"/>
                </a:solidFill>
                <a:ea typeface="Calibri" panose="020F0502020204030204" pitchFamily="34" charset="0"/>
                <a:cs typeface="Calibri" panose="020F0502020204030204" pitchFamily="34" charset="0"/>
              </a:rPr>
              <a:t> </a:t>
            </a:r>
            <a:r>
              <a:rPr lang="en-US" sz="2200" dirty="0" err="1">
                <a:solidFill>
                  <a:schemeClr val="bg1"/>
                </a:solidFill>
                <a:ea typeface="Calibri" panose="020F0502020204030204" pitchFamily="34" charset="0"/>
                <a:cs typeface="Calibri" panose="020F0502020204030204" pitchFamily="34" charset="0"/>
              </a:rPr>
              <a:t>wird</a:t>
            </a:r>
            <a:r>
              <a:rPr lang="en-US" sz="2200" dirty="0">
                <a:solidFill>
                  <a:schemeClr val="bg1"/>
                </a:solidFill>
                <a:ea typeface="Calibri" panose="020F0502020204030204" pitchFamily="34" charset="0"/>
                <a:cs typeface="Calibri" panose="020F0502020204030204" pitchFamily="34" charset="0"/>
              </a:rPr>
              <a:t>?</a:t>
            </a:r>
            <a:endParaRPr lang="en-US" sz="2200" dirty="0">
              <a:solidFill>
                <a:schemeClr val="bg1"/>
              </a:solidFill>
            </a:endParaRPr>
          </a:p>
        </p:txBody>
      </p:sp>
      <p:pic>
        <p:nvPicPr>
          <p:cNvPr id="20" name="Image 3" descr="preencoded.png"/>
          <p:cNvPicPr>
            <a:picLocks noChangeAspect="1"/>
          </p:cNvPicPr>
          <p:nvPr/>
        </p:nvPicPr>
        <p:blipFill>
          <a:blip r:embed="rId5"/>
          <a:stretch>
            <a:fillRect/>
          </a:stretch>
        </p:blipFill>
        <p:spPr>
          <a:xfrm>
            <a:off x="4805697" y="3716532"/>
            <a:ext cx="1080000" cy="1080000"/>
          </a:xfrm>
          <a:prstGeom prst="rect">
            <a:avLst/>
          </a:prstGeom>
        </p:spPr>
      </p:pic>
      <p:sp>
        <p:nvSpPr>
          <p:cNvPr id="21" name="Text 5"/>
          <p:cNvSpPr/>
          <p:nvPr/>
        </p:nvSpPr>
        <p:spPr>
          <a:xfrm>
            <a:off x="1108859" y="4423010"/>
            <a:ext cx="4620915" cy="951905"/>
          </a:xfrm>
          <a:prstGeom prst="rect">
            <a:avLst/>
          </a:prstGeom>
          <a:noFill/>
          <a:ln/>
        </p:spPr>
        <p:txBody>
          <a:bodyPr wrap="square" rtlCol="0" anchor="t"/>
          <a:lstStyle/>
          <a:p>
            <a:r>
              <a:rPr lang="en-US" sz="2200" dirty="0">
                <a:solidFill>
                  <a:schemeClr val="bg1"/>
                </a:solidFill>
                <a:ea typeface="Calibri" panose="020F0502020204030204" pitchFamily="34" charset="0"/>
                <a:cs typeface="Calibri" panose="020F0502020204030204" pitchFamily="34" charset="0"/>
              </a:rPr>
              <a:t>Welche </a:t>
            </a:r>
            <a:r>
              <a:rPr lang="en-US" sz="2200" dirty="0" err="1">
                <a:solidFill>
                  <a:schemeClr val="bg1"/>
                </a:solidFill>
                <a:ea typeface="Calibri" panose="020F0502020204030204" pitchFamily="34" charset="0"/>
                <a:cs typeface="Calibri" panose="020F0502020204030204" pitchFamily="34" charset="0"/>
              </a:rPr>
              <a:t>Gegenstände</a:t>
            </a:r>
            <a:r>
              <a:rPr lang="en-US" sz="2200" dirty="0">
                <a:solidFill>
                  <a:schemeClr val="bg1"/>
                </a:solidFill>
                <a:ea typeface="Calibri" panose="020F0502020204030204" pitchFamily="34" charset="0"/>
                <a:cs typeface="Calibri" panose="020F0502020204030204" pitchFamily="34" charset="0"/>
              </a:rPr>
              <a:t> </a:t>
            </a:r>
            <a:r>
              <a:rPr lang="en-US" sz="2200" dirty="0" err="1">
                <a:solidFill>
                  <a:schemeClr val="bg1"/>
                </a:solidFill>
                <a:ea typeface="Calibri" panose="020F0502020204030204" pitchFamily="34" charset="0"/>
                <a:cs typeface="Calibri" panose="020F0502020204030204" pitchFamily="34" charset="0"/>
              </a:rPr>
              <a:t>aus</a:t>
            </a:r>
            <a:r>
              <a:rPr lang="en-US" sz="2200" dirty="0">
                <a:solidFill>
                  <a:schemeClr val="bg1"/>
                </a:solidFill>
                <a:ea typeface="Calibri" panose="020F0502020204030204" pitchFamily="34" charset="0"/>
                <a:cs typeface="Calibri" panose="020F0502020204030204" pitchFamily="34" charset="0"/>
              </a:rPr>
              <a:t> </a:t>
            </a:r>
            <a:r>
              <a:rPr lang="en-US" sz="2200" dirty="0" err="1">
                <a:solidFill>
                  <a:schemeClr val="bg1"/>
                </a:solidFill>
                <a:ea typeface="Calibri" panose="020F0502020204030204" pitchFamily="34" charset="0"/>
                <a:cs typeface="Calibri" panose="020F0502020204030204" pitchFamily="34" charset="0"/>
              </a:rPr>
              <a:t>flachem</a:t>
            </a:r>
            <a:r>
              <a:rPr lang="en-US" sz="2200" dirty="0">
                <a:solidFill>
                  <a:schemeClr val="bg1"/>
                </a:solidFill>
                <a:ea typeface="Calibri" panose="020F0502020204030204" pitchFamily="34" charset="0"/>
                <a:cs typeface="Calibri" panose="020F0502020204030204" pitchFamily="34" charset="0"/>
              </a:rPr>
              <a:t> </a:t>
            </a:r>
            <a:br>
              <a:rPr lang="en-US" sz="2200" dirty="0">
                <a:solidFill>
                  <a:schemeClr val="bg1"/>
                </a:solidFill>
                <a:ea typeface="Calibri" panose="020F0502020204030204" pitchFamily="34" charset="0"/>
                <a:cs typeface="Calibri" panose="020F0502020204030204" pitchFamily="34" charset="0"/>
              </a:rPr>
            </a:br>
            <a:r>
              <a:rPr lang="en-US" sz="2200" dirty="0">
                <a:solidFill>
                  <a:schemeClr val="bg1"/>
                </a:solidFill>
                <a:ea typeface="Calibri" panose="020F0502020204030204" pitchFamily="34" charset="0"/>
                <a:cs typeface="Calibri" panose="020F0502020204030204" pitchFamily="34" charset="0"/>
              </a:rPr>
              <a:t>Glas </a:t>
            </a:r>
            <a:r>
              <a:rPr lang="en-US" sz="2200" dirty="0" err="1">
                <a:solidFill>
                  <a:schemeClr val="bg1"/>
                </a:solidFill>
                <a:ea typeface="Calibri" panose="020F0502020204030204" pitchFamily="34" charset="0"/>
                <a:cs typeface="Calibri" panose="020F0502020204030204" pitchFamily="34" charset="0"/>
              </a:rPr>
              <a:t>kennst</a:t>
            </a:r>
            <a:r>
              <a:rPr lang="en-US" sz="2200" dirty="0">
                <a:solidFill>
                  <a:schemeClr val="bg1"/>
                </a:solidFill>
                <a:ea typeface="Calibri" panose="020F0502020204030204" pitchFamily="34" charset="0"/>
                <a:cs typeface="Calibri" panose="020F0502020204030204" pitchFamily="34" charset="0"/>
              </a:rPr>
              <a:t> du / hast du </a:t>
            </a:r>
            <a:r>
              <a:rPr lang="en-US" sz="2200" dirty="0" err="1">
                <a:solidFill>
                  <a:schemeClr val="bg1"/>
                </a:solidFill>
                <a:ea typeface="Calibri" panose="020F0502020204030204" pitchFamily="34" charset="0"/>
                <a:cs typeface="Calibri" panose="020F0502020204030204" pitchFamily="34" charset="0"/>
              </a:rPr>
              <a:t>gefunden</a:t>
            </a:r>
            <a:r>
              <a:rPr lang="en-US" sz="2200" dirty="0">
                <a:solidFill>
                  <a:schemeClr val="bg1"/>
                </a:solidFill>
                <a:ea typeface="Calibri" panose="020F0502020204030204" pitchFamily="34" charset="0"/>
                <a:cs typeface="Calibri" panose="020F0502020204030204" pitchFamily="34" charset="0"/>
              </a:rPr>
              <a:t>? </a:t>
            </a:r>
          </a:p>
          <a:p>
            <a:endParaRPr lang="en-US" sz="2200" dirty="0">
              <a:solidFill>
                <a:schemeClr val="bg1"/>
              </a:solidFill>
              <a:ea typeface="Calibri" panose="020F0502020204030204" pitchFamily="34" charset="0"/>
              <a:cs typeface="Calibri" panose="020F0502020204030204" pitchFamily="34" charset="0"/>
            </a:endParaRPr>
          </a:p>
          <a:p>
            <a:endParaRPr lang="en-US" sz="2200" dirty="0">
              <a:solidFill>
                <a:schemeClr val="bg1"/>
              </a:solidFill>
            </a:endParaRPr>
          </a:p>
        </p:txBody>
      </p:sp>
      <p:sp>
        <p:nvSpPr>
          <p:cNvPr id="22" name="Textfeld 21">
            <a:extLst>
              <a:ext uri="{FF2B5EF4-FFF2-40B4-BE49-F238E27FC236}">
                <a16:creationId xmlns:a16="http://schemas.microsoft.com/office/drawing/2014/main" id="{47104C9C-57D6-6EA4-D340-BAFD724D7FEA}"/>
              </a:ext>
            </a:extLst>
          </p:cNvPr>
          <p:cNvSpPr txBox="1"/>
          <p:nvPr/>
        </p:nvSpPr>
        <p:spPr>
          <a:xfrm>
            <a:off x="6087305" y="1862492"/>
            <a:ext cx="4732159" cy="4336845"/>
          </a:xfrm>
          <a:prstGeom prst="rect">
            <a:avLst/>
          </a:prstGeom>
          <a:noFill/>
          <a:ln w="25400" cap="flat" cmpd="sng" algn="ctr">
            <a:solidFill>
              <a:schemeClr val="accent3">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spAutoFit/>
          </a:bodyPr>
          <a:lstStyle/>
          <a:p>
            <a:endParaRPr lang="de-DE" dirty="0"/>
          </a:p>
        </p:txBody>
      </p:sp>
      <p:pic>
        <p:nvPicPr>
          <p:cNvPr id="23" name="Image 2" descr="preencoded.png"/>
          <p:cNvPicPr>
            <a:picLocks noChangeAspect="1"/>
          </p:cNvPicPr>
          <p:nvPr/>
        </p:nvPicPr>
        <p:blipFill>
          <a:blip r:embed="rId4"/>
          <a:stretch>
            <a:fillRect/>
          </a:stretch>
        </p:blipFill>
        <p:spPr>
          <a:xfrm>
            <a:off x="6000982" y="2427521"/>
            <a:ext cx="1080000" cy="1080000"/>
          </a:xfrm>
          <a:prstGeom prst="rect">
            <a:avLst/>
          </a:prstGeom>
          <a:noFill/>
        </p:spPr>
      </p:pic>
      <p:sp>
        <p:nvSpPr>
          <p:cNvPr id="24" name="Text 4"/>
          <p:cNvSpPr/>
          <p:nvPr/>
        </p:nvSpPr>
        <p:spPr>
          <a:xfrm>
            <a:off x="6880960" y="2575987"/>
            <a:ext cx="4621014" cy="544711"/>
          </a:xfrm>
          <a:prstGeom prst="rect">
            <a:avLst/>
          </a:prstGeom>
          <a:noFill/>
          <a:ln/>
        </p:spPr>
        <p:txBody>
          <a:bodyPr wrap="square" rtlCol="0" anchor="t"/>
          <a:lstStyle/>
          <a:p>
            <a:r>
              <a:rPr lang="en-US" sz="2200" dirty="0">
                <a:solidFill>
                  <a:schemeClr val="bg1"/>
                </a:solidFill>
                <a:ea typeface="Calibri" panose="020F0502020204030204" pitchFamily="34" charset="0"/>
                <a:cs typeface="Calibri" panose="020F0502020204030204" pitchFamily="34" charset="0"/>
              </a:rPr>
              <a:t>Wie heißt die Branche, in der </a:t>
            </a:r>
            <a:br>
              <a:rPr lang="en-US" sz="2200" dirty="0">
                <a:solidFill>
                  <a:schemeClr val="bg1"/>
                </a:solidFill>
                <a:ea typeface="Calibri" panose="020F0502020204030204" pitchFamily="34" charset="0"/>
                <a:cs typeface="Calibri" panose="020F0502020204030204" pitchFamily="34" charset="0"/>
              </a:rPr>
            </a:br>
            <a:r>
              <a:rPr lang="en-US" sz="2200" dirty="0" err="1">
                <a:solidFill>
                  <a:schemeClr val="bg1"/>
                </a:solidFill>
                <a:ea typeface="Calibri" panose="020F0502020204030204" pitchFamily="34" charset="0"/>
                <a:cs typeface="Calibri" panose="020F0502020204030204" pitchFamily="34" charset="0"/>
              </a:rPr>
              <a:t>hohles</a:t>
            </a:r>
            <a:r>
              <a:rPr lang="en-US" sz="2200" dirty="0">
                <a:solidFill>
                  <a:schemeClr val="bg1"/>
                </a:solidFill>
                <a:ea typeface="Calibri" panose="020F0502020204030204" pitchFamily="34" charset="0"/>
                <a:cs typeface="Calibri" panose="020F0502020204030204" pitchFamily="34" charset="0"/>
              </a:rPr>
              <a:t> Glas hergestellt wird?</a:t>
            </a:r>
            <a:endParaRPr lang="en-US" sz="2200" dirty="0">
              <a:solidFill>
                <a:schemeClr val="bg1"/>
              </a:solidFill>
            </a:endParaRPr>
          </a:p>
        </p:txBody>
      </p:sp>
      <p:pic>
        <p:nvPicPr>
          <p:cNvPr id="25" name="Image 4" descr="preencoded.png"/>
          <p:cNvPicPr>
            <a:picLocks noChangeAspect="1"/>
          </p:cNvPicPr>
          <p:nvPr/>
        </p:nvPicPr>
        <p:blipFill>
          <a:blip r:embed="rId5"/>
          <a:stretch>
            <a:fillRect/>
          </a:stretch>
        </p:blipFill>
        <p:spPr>
          <a:xfrm>
            <a:off x="9755676" y="3718938"/>
            <a:ext cx="1080000" cy="1080000"/>
          </a:xfrm>
          <a:prstGeom prst="rect">
            <a:avLst/>
          </a:prstGeom>
        </p:spPr>
      </p:pic>
      <p:sp>
        <p:nvSpPr>
          <p:cNvPr id="26" name="Text 7"/>
          <p:cNvSpPr/>
          <p:nvPr/>
        </p:nvSpPr>
        <p:spPr>
          <a:xfrm>
            <a:off x="6206556" y="4427384"/>
            <a:ext cx="4621014" cy="544711"/>
          </a:xfrm>
          <a:prstGeom prst="rect">
            <a:avLst/>
          </a:prstGeom>
          <a:noFill/>
          <a:ln/>
        </p:spPr>
        <p:txBody>
          <a:bodyPr wrap="square" rtlCol="0" anchor="t"/>
          <a:lstStyle/>
          <a:p>
            <a:r>
              <a:rPr lang="en-US" sz="2200" dirty="0">
                <a:solidFill>
                  <a:schemeClr val="bg1"/>
                </a:solidFill>
                <a:ea typeface="Calibri" panose="020F0502020204030204" pitchFamily="34" charset="0"/>
                <a:cs typeface="Calibri" panose="020F0502020204030204" pitchFamily="34" charset="0"/>
              </a:rPr>
              <a:t>Welche Gegenstände </a:t>
            </a:r>
            <a:r>
              <a:rPr lang="en-US" sz="2200" dirty="0" err="1">
                <a:solidFill>
                  <a:schemeClr val="bg1"/>
                </a:solidFill>
                <a:ea typeface="Calibri" panose="020F0502020204030204" pitchFamily="34" charset="0"/>
                <a:cs typeface="Calibri" panose="020F0502020204030204" pitchFamily="34" charset="0"/>
              </a:rPr>
              <a:t>aus</a:t>
            </a:r>
            <a:r>
              <a:rPr lang="en-US" sz="2200" dirty="0">
                <a:solidFill>
                  <a:schemeClr val="bg1"/>
                </a:solidFill>
                <a:ea typeface="Calibri" panose="020F0502020204030204" pitchFamily="34" charset="0"/>
                <a:cs typeface="Calibri" panose="020F0502020204030204" pitchFamily="34" charset="0"/>
              </a:rPr>
              <a:t> </a:t>
            </a:r>
            <a:r>
              <a:rPr lang="en-US" sz="2200" dirty="0" err="1">
                <a:solidFill>
                  <a:schemeClr val="bg1"/>
                </a:solidFill>
                <a:ea typeface="Calibri" panose="020F0502020204030204" pitchFamily="34" charset="0"/>
                <a:cs typeface="Calibri" panose="020F0502020204030204" pitchFamily="34" charset="0"/>
              </a:rPr>
              <a:t>hohlem</a:t>
            </a:r>
            <a:br>
              <a:rPr lang="en-US" sz="2200" dirty="0">
                <a:solidFill>
                  <a:schemeClr val="bg1"/>
                </a:solidFill>
                <a:ea typeface="Calibri" panose="020F0502020204030204" pitchFamily="34" charset="0"/>
                <a:cs typeface="Calibri" panose="020F0502020204030204" pitchFamily="34" charset="0"/>
              </a:rPr>
            </a:br>
            <a:r>
              <a:rPr lang="en-US" sz="2200" dirty="0">
                <a:solidFill>
                  <a:schemeClr val="bg1"/>
                </a:solidFill>
                <a:ea typeface="Calibri" panose="020F0502020204030204" pitchFamily="34" charset="0"/>
                <a:cs typeface="Calibri" panose="020F0502020204030204" pitchFamily="34" charset="0"/>
              </a:rPr>
              <a:t>Glas </a:t>
            </a:r>
            <a:r>
              <a:rPr lang="en-US" sz="2200" dirty="0" err="1">
                <a:solidFill>
                  <a:schemeClr val="bg1"/>
                </a:solidFill>
                <a:ea typeface="Calibri" panose="020F0502020204030204" pitchFamily="34" charset="0"/>
                <a:cs typeface="Calibri" panose="020F0502020204030204" pitchFamily="34" charset="0"/>
              </a:rPr>
              <a:t>kennst</a:t>
            </a:r>
            <a:r>
              <a:rPr lang="en-US" sz="2200" dirty="0">
                <a:solidFill>
                  <a:schemeClr val="bg1"/>
                </a:solidFill>
                <a:ea typeface="Calibri" panose="020F0502020204030204" pitchFamily="34" charset="0"/>
                <a:cs typeface="Calibri" panose="020F0502020204030204" pitchFamily="34" charset="0"/>
              </a:rPr>
              <a:t> / hast du </a:t>
            </a:r>
            <a:r>
              <a:rPr lang="en-US" sz="2200" dirty="0" err="1">
                <a:solidFill>
                  <a:schemeClr val="bg1"/>
                </a:solidFill>
                <a:ea typeface="Calibri" panose="020F0502020204030204" pitchFamily="34" charset="0"/>
                <a:cs typeface="Calibri" panose="020F0502020204030204" pitchFamily="34" charset="0"/>
              </a:rPr>
              <a:t>gefunden</a:t>
            </a:r>
            <a:r>
              <a:rPr lang="en-US" sz="2200" dirty="0">
                <a:solidFill>
                  <a:schemeClr val="bg1"/>
                </a:solidFill>
                <a:ea typeface="Calibri" panose="020F0502020204030204" pitchFamily="34" charset="0"/>
                <a:cs typeface="Calibri" panose="020F0502020204030204" pitchFamily="34" charset="0"/>
              </a:rPr>
              <a:t>?</a:t>
            </a:r>
            <a:endParaRPr lang="en-US" sz="2200" dirty="0">
              <a:solidFill>
                <a:schemeClr val="bg1"/>
              </a:solidFill>
            </a:endParaRPr>
          </a:p>
        </p:txBody>
      </p:sp>
      <p:sp>
        <p:nvSpPr>
          <p:cNvPr id="4" name="Foliennummernplatzhalter 3">
            <a:extLst>
              <a:ext uri="{FF2B5EF4-FFF2-40B4-BE49-F238E27FC236}">
                <a16:creationId xmlns:a16="http://schemas.microsoft.com/office/drawing/2014/main" id="{1E75ACCE-E452-6788-3A3B-3040024F5502}"/>
              </a:ext>
            </a:extLst>
          </p:cNvPr>
          <p:cNvSpPr>
            <a:spLocks noGrp="1"/>
          </p:cNvSpPr>
          <p:nvPr>
            <p:ph type="sldNum" sz="quarter" idx="12"/>
          </p:nvPr>
        </p:nvSpPr>
        <p:spPr/>
        <p:txBody>
          <a:bodyPr/>
          <a:lstStyle/>
          <a:p>
            <a:fld id="{FD873129-0E64-4D1D-8B34-6B11DA796452}" type="slidenum">
              <a:rPr lang="de-DE" smtClean="0"/>
              <a:t>25</a:t>
            </a:fld>
            <a:endParaRPr lang="de-DE"/>
          </a:p>
        </p:txBody>
      </p:sp>
      <p:sp>
        <p:nvSpPr>
          <p:cNvPr id="5" name="Fußzeilenplatzhalter 4">
            <a:extLst>
              <a:ext uri="{FF2B5EF4-FFF2-40B4-BE49-F238E27FC236}">
                <a16:creationId xmlns:a16="http://schemas.microsoft.com/office/drawing/2014/main" id="{88C79A46-920B-628E-4CEE-EA9E41073462}"/>
              </a:ext>
            </a:extLst>
          </p:cNvPr>
          <p:cNvSpPr>
            <a:spLocks noGrp="1"/>
          </p:cNvSpPr>
          <p:nvPr>
            <p:ph type="ftr" sz="quarter" idx="11"/>
          </p:nvPr>
        </p:nvSpPr>
        <p:spPr/>
        <p:txBody>
          <a:bodyPr/>
          <a:lstStyle/>
          <a:p>
            <a:r>
              <a:rPr lang="de-DE"/>
              <a:t>Berufsorientierungspaket Glasindustrie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Arc 3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F96BCAD-8E27-57BE-AE97-087431EF42CD}"/>
              </a:ext>
            </a:extLst>
          </p:cNvPr>
          <p:cNvSpPr>
            <a:spLocks noGrp="1"/>
          </p:cNvSpPr>
          <p:nvPr>
            <p:ph type="ctrTitle"/>
          </p:nvPr>
        </p:nvSpPr>
        <p:spPr>
          <a:xfrm>
            <a:off x="838200" y="647593"/>
            <a:ext cx="4467792" cy="3060541"/>
          </a:xfrm>
        </p:spPr>
        <p:txBody>
          <a:bodyPr>
            <a:normAutofit/>
          </a:bodyPr>
          <a:lstStyle/>
          <a:p>
            <a:r>
              <a:rPr lang="de-DE" sz="5600" dirty="0">
                <a:solidFill>
                  <a:srgbClr val="FFFFFF"/>
                </a:solidFill>
              </a:rPr>
              <a:t>Glaswissen mit Spaß testen. Bist du dabei?</a:t>
            </a:r>
          </a:p>
        </p:txBody>
      </p:sp>
      <p:sp>
        <p:nvSpPr>
          <p:cNvPr id="3" name="Untertitel 2">
            <a:extLst>
              <a:ext uri="{FF2B5EF4-FFF2-40B4-BE49-F238E27FC236}">
                <a16:creationId xmlns:a16="http://schemas.microsoft.com/office/drawing/2014/main" id="{2319D913-603B-686F-005C-977A4C012FFD}"/>
              </a:ext>
            </a:extLst>
          </p:cNvPr>
          <p:cNvSpPr>
            <a:spLocks noGrp="1"/>
          </p:cNvSpPr>
          <p:nvPr>
            <p:ph type="subTitle" idx="1"/>
          </p:nvPr>
        </p:nvSpPr>
        <p:spPr>
          <a:xfrm>
            <a:off x="838200" y="3800209"/>
            <a:ext cx="4467792" cy="2410198"/>
          </a:xfrm>
        </p:spPr>
        <p:txBody>
          <a:bodyPr>
            <a:normAutofit/>
          </a:bodyPr>
          <a:lstStyle/>
          <a:p>
            <a:endParaRPr lang="de-DE" dirty="0">
              <a:solidFill>
                <a:srgbClr val="FFFFFF"/>
              </a:solidFill>
            </a:endParaRPr>
          </a:p>
        </p:txBody>
      </p:sp>
      <p:pic>
        <p:nvPicPr>
          <p:cNvPr id="22" name="Graphic 21" descr="Häkchen">
            <a:extLst>
              <a:ext uri="{FF2B5EF4-FFF2-40B4-BE49-F238E27FC236}">
                <a16:creationId xmlns:a16="http://schemas.microsoft.com/office/drawing/2014/main" id="{6F846686-A8D6-18E0-10F9-B21181254F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23623"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1298760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14" name="Titel 13">
            <a:extLst>
              <a:ext uri="{FF2B5EF4-FFF2-40B4-BE49-F238E27FC236}">
                <a16:creationId xmlns:a16="http://schemas.microsoft.com/office/drawing/2014/main" id="{FE96556E-0D7C-A7BC-AF83-D59D4550A298}"/>
              </a:ext>
            </a:extLst>
          </p:cNvPr>
          <p:cNvSpPr>
            <a:spLocks noGrp="1"/>
          </p:cNvSpPr>
          <p:nvPr>
            <p:ph type="title"/>
          </p:nvPr>
        </p:nvSpPr>
        <p:spPr/>
        <p:txBody>
          <a:bodyPr/>
          <a:lstStyle/>
          <a:p>
            <a:r>
              <a:rPr lang="de-DE" dirty="0"/>
              <a:t>Teste dein Wissen: Wie gut kennst du dich aus?</a:t>
            </a:r>
            <a:r>
              <a:rPr lang="de-DE" b="0" i="0" dirty="0">
                <a:effectLst/>
                <a:latin typeface="__fkGroteskNeue_598ab8"/>
              </a:rPr>
              <a:t>🏆</a:t>
            </a:r>
            <a:endParaRPr lang="de-DE" dirty="0"/>
          </a:p>
        </p:txBody>
      </p:sp>
      <p:pic>
        <p:nvPicPr>
          <p:cNvPr id="17" name="Grafik 16">
            <a:hlinkClick r:id="rId4"/>
            <a:extLst>
              <a:ext uri="{FF2B5EF4-FFF2-40B4-BE49-F238E27FC236}">
                <a16:creationId xmlns:a16="http://schemas.microsoft.com/office/drawing/2014/main" id="{C64B6038-F141-730A-76E5-9EFE4D91F405}"/>
              </a:ext>
            </a:extLst>
          </p:cNvPr>
          <p:cNvPicPr>
            <a:picLocks noChangeAspect="1"/>
          </p:cNvPicPr>
          <p:nvPr/>
        </p:nvPicPr>
        <p:blipFill>
          <a:blip r:embed="rId5"/>
          <a:stretch>
            <a:fillRect/>
          </a:stretch>
        </p:blipFill>
        <p:spPr>
          <a:xfrm>
            <a:off x="5495925" y="2341563"/>
            <a:ext cx="5591175" cy="2756309"/>
          </a:xfrm>
          <a:prstGeom prst="rect">
            <a:avLst/>
          </a:prstGeom>
        </p:spPr>
      </p:pic>
      <p:sp>
        <p:nvSpPr>
          <p:cNvPr id="18" name="Textfeld 17">
            <a:extLst>
              <a:ext uri="{FF2B5EF4-FFF2-40B4-BE49-F238E27FC236}">
                <a16:creationId xmlns:a16="http://schemas.microsoft.com/office/drawing/2014/main" id="{1D594F28-563B-212A-F54F-837E83806B2D}"/>
              </a:ext>
            </a:extLst>
          </p:cNvPr>
          <p:cNvSpPr txBox="1"/>
          <p:nvPr/>
        </p:nvSpPr>
        <p:spPr>
          <a:xfrm>
            <a:off x="5600700" y="5210175"/>
            <a:ext cx="5105654" cy="646331"/>
          </a:xfrm>
          <a:prstGeom prst="rect">
            <a:avLst/>
          </a:prstGeom>
          <a:noFill/>
        </p:spPr>
        <p:txBody>
          <a:bodyPr wrap="square" rtlCol="0">
            <a:spAutoFit/>
          </a:bodyPr>
          <a:lstStyle/>
          <a:p>
            <a:r>
              <a:rPr lang="de-DE" dirty="0">
                <a:hlinkClick r:id="rId4"/>
              </a:rPr>
              <a:t>https://learningapps.org/watch?v=p6v5tp84524</a:t>
            </a:r>
            <a:endParaRPr lang="de-DE" dirty="0"/>
          </a:p>
          <a:p>
            <a:endParaRPr lang="de-DE" dirty="0"/>
          </a:p>
        </p:txBody>
      </p:sp>
      <p:sp>
        <p:nvSpPr>
          <p:cNvPr id="19" name="Textfeld 18">
            <a:extLst>
              <a:ext uri="{FF2B5EF4-FFF2-40B4-BE49-F238E27FC236}">
                <a16:creationId xmlns:a16="http://schemas.microsoft.com/office/drawing/2014/main" id="{9C56ACB3-315D-C0C1-743B-4BAD52350BA7}"/>
              </a:ext>
            </a:extLst>
          </p:cNvPr>
          <p:cNvSpPr txBox="1"/>
          <p:nvPr/>
        </p:nvSpPr>
        <p:spPr>
          <a:xfrm>
            <a:off x="5600700" y="1838325"/>
            <a:ext cx="5467350" cy="400110"/>
          </a:xfrm>
          <a:prstGeom prst="rect">
            <a:avLst/>
          </a:prstGeom>
          <a:noFill/>
        </p:spPr>
        <p:txBody>
          <a:bodyPr wrap="square" rtlCol="0">
            <a:spAutoFit/>
          </a:bodyPr>
          <a:lstStyle/>
          <a:p>
            <a:pPr algn="ctr"/>
            <a:r>
              <a:rPr lang="de-DE" sz="2000" b="1" dirty="0"/>
              <a:t>Interaktives Quiz 1: Learning-Apps für Schulen</a:t>
            </a:r>
          </a:p>
        </p:txBody>
      </p:sp>
      <p:sp>
        <p:nvSpPr>
          <p:cNvPr id="20" name="Shape 5">
            <a:extLst>
              <a:ext uri="{FF2B5EF4-FFF2-40B4-BE49-F238E27FC236}">
                <a16:creationId xmlns:a16="http://schemas.microsoft.com/office/drawing/2014/main" id="{4AA9B3E5-8819-7AED-8EB0-E78F64F15B9A}"/>
              </a:ext>
            </a:extLst>
          </p:cNvPr>
          <p:cNvSpPr/>
          <p:nvPr/>
        </p:nvSpPr>
        <p:spPr>
          <a:xfrm>
            <a:off x="1002307" y="1915982"/>
            <a:ext cx="3388718" cy="3922713"/>
          </a:xfrm>
          <a:prstGeom prst="roundRect">
            <a:avLst>
              <a:gd name="adj" fmla="val 911"/>
            </a:avLst>
          </a:prstGeom>
          <a:solidFill>
            <a:srgbClr val="304755"/>
          </a:solidFill>
          <a:ln/>
        </p:spPr>
        <p:txBody>
          <a:bodyPr/>
          <a:lstStyle/>
          <a:p>
            <a:endParaRPr lang="de-DE" sz="1500"/>
          </a:p>
        </p:txBody>
      </p:sp>
      <p:sp>
        <p:nvSpPr>
          <p:cNvPr id="21" name="Text 8">
            <a:extLst>
              <a:ext uri="{FF2B5EF4-FFF2-40B4-BE49-F238E27FC236}">
                <a16:creationId xmlns:a16="http://schemas.microsoft.com/office/drawing/2014/main" id="{8CEC7B0D-68FA-E6F4-BA0E-DE7D494BB781}"/>
              </a:ext>
            </a:extLst>
          </p:cNvPr>
          <p:cNvSpPr/>
          <p:nvPr/>
        </p:nvSpPr>
        <p:spPr>
          <a:xfrm>
            <a:off x="1619346" y="2146467"/>
            <a:ext cx="2420442" cy="302618"/>
          </a:xfrm>
          <a:prstGeom prst="rect">
            <a:avLst/>
          </a:prstGeom>
          <a:noFill/>
          <a:ln/>
        </p:spPr>
        <p:txBody>
          <a:bodyPr wrap="none" rtlCol="0" anchor="t"/>
          <a:lstStyle/>
          <a:p>
            <a:pPr algn="ctr">
              <a:lnSpc>
                <a:spcPts val="2382"/>
              </a:lnSpc>
            </a:pPr>
            <a:r>
              <a:rPr lang="en-US" sz="2800" dirty="0">
                <a:solidFill>
                  <a:srgbClr val="CAD6DE"/>
                </a:solidFill>
                <a:ea typeface="Calibri" panose="020F0502020204030204" pitchFamily="34" charset="0"/>
                <a:cs typeface="Calibri" panose="020F0502020204030204" pitchFamily="34" charset="0"/>
              </a:rPr>
              <a:t>Scanne</a:t>
            </a:r>
            <a:r>
              <a:rPr lang="en-US" sz="2800" dirty="0">
                <a:solidFill>
                  <a:srgbClr val="CAD6DE"/>
                </a:solidFill>
                <a:latin typeface="Calibri" panose="020F0502020204030204" pitchFamily="34" charset="0"/>
                <a:ea typeface="Calibri" panose="020F0502020204030204" pitchFamily="34" charset="0"/>
                <a:cs typeface="Calibri" panose="020F0502020204030204" pitchFamily="34" charset="0"/>
              </a:rPr>
              <a:t> mich</a:t>
            </a:r>
            <a:endParaRPr lang="en-US" sz="2800" dirty="0"/>
          </a:p>
        </p:txBody>
      </p:sp>
      <p:pic>
        <p:nvPicPr>
          <p:cNvPr id="22" name="Grafik 21">
            <a:extLst>
              <a:ext uri="{FF2B5EF4-FFF2-40B4-BE49-F238E27FC236}">
                <a16:creationId xmlns:a16="http://schemas.microsoft.com/office/drawing/2014/main" id="{DF6CD8FB-0DE3-5113-982C-A062B2C4C6EA}"/>
              </a:ext>
            </a:extLst>
          </p:cNvPr>
          <p:cNvPicPr>
            <a:picLocks noChangeAspect="1"/>
          </p:cNvPicPr>
          <p:nvPr/>
        </p:nvPicPr>
        <p:blipFill>
          <a:blip r:embed="rId6"/>
          <a:stretch>
            <a:fillRect/>
          </a:stretch>
        </p:blipFill>
        <p:spPr>
          <a:xfrm>
            <a:off x="1225864" y="2611819"/>
            <a:ext cx="2941604" cy="2880000"/>
          </a:xfrm>
          <a:prstGeom prst="rect">
            <a:avLst/>
          </a:prstGeom>
        </p:spPr>
      </p:pic>
      <p:sp>
        <p:nvSpPr>
          <p:cNvPr id="4" name="Foliennummernplatzhalter 3">
            <a:extLst>
              <a:ext uri="{FF2B5EF4-FFF2-40B4-BE49-F238E27FC236}">
                <a16:creationId xmlns:a16="http://schemas.microsoft.com/office/drawing/2014/main" id="{1593D3A5-7C58-E59E-C1A1-0A1AD22123D2}"/>
              </a:ext>
            </a:extLst>
          </p:cNvPr>
          <p:cNvSpPr>
            <a:spLocks noGrp="1"/>
          </p:cNvSpPr>
          <p:nvPr>
            <p:ph type="sldNum" sz="quarter" idx="12"/>
          </p:nvPr>
        </p:nvSpPr>
        <p:spPr/>
        <p:txBody>
          <a:bodyPr/>
          <a:lstStyle/>
          <a:p>
            <a:fld id="{FD873129-0E64-4D1D-8B34-6B11DA796452}" type="slidenum">
              <a:rPr lang="de-DE" smtClean="0"/>
              <a:t>27</a:t>
            </a:fld>
            <a:endParaRPr lang="de-DE"/>
          </a:p>
        </p:txBody>
      </p:sp>
      <p:sp>
        <p:nvSpPr>
          <p:cNvPr id="5" name="Fußzeilenplatzhalter 4">
            <a:extLst>
              <a:ext uri="{FF2B5EF4-FFF2-40B4-BE49-F238E27FC236}">
                <a16:creationId xmlns:a16="http://schemas.microsoft.com/office/drawing/2014/main" id="{C20A69DE-0AC7-3E6B-9D23-82D41E274145}"/>
              </a:ext>
            </a:extLst>
          </p:cNvPr>
          <p:cNvSpPr>
            <a:spLocks noGrp="1"/>
          </p:cNvSpPr>
          <p:nvPr>
            <p:ph type="ftr" sz="quarter" idx="11"/>
          </p:nvPr>
        </p:nvSpPr>
        <p:spPr/>
        <p:txBody>
          <a:bodyPr/>
          <a:lstStyle/>
          <a:p>
            <a:r>
              <a:rPr lang="de-DE"/>
              <a:t>Berufsorientierungspaket Glasindustrie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pic>
        <p:nvPicPr>
          <p:cNvPr id="5" name="Image 1" descr="preencoded.png"/>
          <p:cNvPicPr>
            <a:picLocks noChangeAspect="1"/>
          </p:cNvPicPr>
          <p:nvPr/>
        </p:nvPicPr>
        <p:blipFill>
          <a:blip r:embed="rId4"/>
          <a:stretch>
            <a:fillRect/>
          </a:stretch>
        </p:blipFill>
        <p:spPr>
          <a:xfrm>
            <a:off x="1079609" y="1622349"/>
            <a:ext cx="2520000" cy="2520000"/>
          </a:xfrm>
          <a:prstGeom prst="rect">
            <a:avLst/>
          </a:prstGeom>
        </p:spPr>
      </p:pic>
      <p:sp>
        <p:nvSpPr>
          <p:cNvPr id="6" name="Text 2"/>
          <p:cNvSpPr/>
          <p:nvPr/>
        </p:nvSpPr>
        <p:spPr>
          <a:xfrm>
            <a:off x="1090921" y="4502349"/>
            <a:ext cx="2910483" cy="600273"/>
          </a:xfrm>
          <a:prstGeom prst="rect">
            <a:avLst/>
          </a:prstGeom>
          <a:noFill/>
          <a:ln/>
        </p:spPr>
        <p:txBody>
          <a:bodyPr wrap="square" rtlCol="0" anchor="t"/>
          <a:lstStyle/>
          <a:p>
            <a:pPr>
              <a:lnSpc>
                <a:spcPts val="2364"/>
              </a:lnSpc>
            </a:pPr>
            <a:r>
              <a:rPr lang="en-US" sz="2000" dirty="0">
                <a:solidFill>
                  <a:srgbClr val="CAD6DE"/>
                </a:solidFill>
                <a:latin typeface="+mj-lt"/>
                <a:ea typeface="Cabin" pitchFamily="34" charset="-122"/>
                <a:cs typeface="Cabin" pitchFamily="34" charset="-120"/>
              </a:rPr>
              <a:t>Interaktives Quiz 2 
(wissen.de)</a:t>
            </a:r>
            <a:endParaRPr lang="en-US" sz="2000" dirty="0">
              <a:latin typeface="+mj-lt"/>
            </a:endParaRPr>
          </a:p>
        </p:txBody>
      </p:sp>
      <p:sp>
        <p:nvSpPr>
          <p:cNvPr id="7" name="Text 3"/>
          <p:cNvSpPr/>
          <p:nvPr/>
        </p:nvSpPr>
        <p:spPr>
          <a:xfrm>
            <a:off x="1090921" y="5271493"/>
            <a:ext cx="2910483" cy="900410"/>
          </a:xfrm>
          <a:prstGeom prst="rect">
            <a:avLst/>
          </a:prstGeom>
          <a:noFill/>
          <a:ln/>
        </p:spPr>
        <p:txBody>
          <a:bodyPr wrap="square" rtlCol="0" anchor="t"/>
          <a:lstStyle/>
          <a:p>
            <a:pPr>
              <a:lnSpc>
                <a:spcPts val="2364"/>
              </a:lnSpc>
            </a:pPr>
            <a:r>
              <a:rPr lang="en-US" sz="2000" u="sng" dirty="0">
                <a:solidFill>
                  <a:srgbClr val="0A988B"/>
                </a:solidFill>
                <a:latin typeface="Calibi"/>
                <a:ea typeface="Cabin" pitchFamily="34" charset="-122"/>
                <a:cs typeface="Cabin" pitchFamily="34" charset="-120"/>
                <a:hlinkClick r:id="rId5">
                  <a:extLst>
                    <a:ext uri="{A12FA001-AC4F-418D-AE19-62706E023703}">
                      <ahyp:hlinkClr xmlns:ahyp="http://schemas.microsoft.com/office/drawing/2018/hyperlinkcolor" val="tx"/>
                    </a:ext>
                  </a:extLst>
                </a:hlinkClick>
              </a:rPr>
              <a:t>Wissenstest über | Glas-Quiz - Haben Sie den Durchblick? | </a:t>
            </a:r>
            <a:r>
              <a:rPr lang="en-US" sz="2000" u="sng" dirty="0">
                <a:solidFill>
                  <a:srgbClr val="0A988B"/>
                </a:solidFill>
                <a:latin typeface="Calibi"/>
                <a:ea typeface="Cabin" pitchFamily="34" charset="-122"/>
                <a:cs typeface="Cabin" pitchFamily="34" charset="-120"/>
                <a:hlinkClick r:id="rId6">
                  <a:extLst>
                    <a:ext uri="{A12FA001-AC4F-418D-AE19-62706E023703}">
                      <ahyp:hlinkClr xmlns:ahyp="http://schemas.microsoft.com/office/drawing/2018/hyperlinkcolor" val="tx"/>
                    </a:ext>
                  </a:extLst>
                </a:hlinkClick>
              </a:rPr>
              <a:t>wissen.de</a:t>
            </a:r>
            <a:endParaRPr lang="en-US" sz="2000" dirty="0">
              <a:latin typeface="Calibi"/>
            </a:endParaRPr>
          </a:p>
        </p:txBody>
      </p:sp>
      <p:pic>
        <p:nvPicPr>
          <p:cNvPr id="8" name="Image 2" descr="preencoded.png"/>
          <p:cNvPicPr>
            <a:picLocks noChangeAspect="1"/>
          </p:cNvPicPr>
          <p:nvPr/>
        </p:nvPicPr>
        <p:blipFill>
          <a:blip r:embed="rId7"/>
          <a:stretch>
            <a:fillRect/>
          </a:stretch>
        </p:blipFill>
        <p:spPr>
          <a:xfrm>
            <a:off x="4454237" y="1622349"/>
            <a:ext cx="2520000" cy="2520000"/>
          </a:xfrm>
          <a:prstGeom prst="rect">
            <a:avLst/>
          </a:prstGeom>
        </p:spPr>
      </p:pic>
      <p:sp>
        <p:nvSpPr>
          <p:cNvPr id="9" name="Text 4"/>
          <p:cNvSpPr/>
          <p:nvPr/>
        </p:nvSpPr>
        <p:spPr>
          <a:xfrm>
            <a:off x="4465549" y="4502349"/>
            <a:ext cx="2910483" cy="600273"/>
          </a:xfrm>
          <a:prstGeom prst="rect">
            <a:avLst/>
          </a:prstGeom>
          <a:noFill/>
          <a:ln/>
        </p:spPr>
        <p:txBody>
          <a:bodyPr wrap="square" rtlCol="0" anchor="t"/>
          <a:lstStyle/>
          <a:p>
            <a:pPr>
              <a:lnSpc>
                <a:spcPts val="2364"/>
              </a:lnSpc>
            </a:pPr>
            <a:r>
              <a:rPr lang="en-US" sz="2000" dirty="0">
                <a:solidFill>
                  <a:srgbClr val="CAD6DE"/>
                </a:solidFill>
                <a:latin typeface="+mj-lt"/>
                <a:ea typeface="Cabin" pitchFamily="34" charset="-122"/>
                <a:cs typeface="Cabin" pitchFamily="34" charset="-120"/>
              </a:rPr>
              <a:t>Interaktives Quiz 3 
(Planet Schule)</a:t>
            </a:r>
            <a:endParaRPr lang="en-US" sz="2000" dirty="0">
              <a:latin typeface="+mj-lt"/>
            </a:endParaRPr>
          </a:p>
        </p:txBody>
      </p:sp>
      <p:sp>
        <p:nvSpPr>
          <p:cNvPr id="10" name="Text 5"/>
          <p:cNvSpPr/>
          <p:nvPr/>
        </p:nvSpPr>
        <p:spPr>
          <a:xfrm>
            <a:off x="4465549" y="5271493"/>
            <a:ext cx="2910483" cy="600273"/>
          </a:xfrm>
          <a:prstGeom prst="rect">
            <a:avLst/>
          </a:prstGeom>
          <a:noFill/>
          <a:ln/>
        </p:spPr>
        <p:txBody>
          <a:bodyPr wrap="square" rtlCol="0" anchor="t"/>
          <a:lstStyle/>
          <a:p>
            <a:pPr>
              <a:lnSpc>
                <a:spcPts val="2364"/>
              </a:lnSpc>
            </a:pPr>
            <a:r>
              <a:rPr lang="en-US" sz="2000" u="sng" dirty="0">
                <a:solidFill>
                  <a:srgbClr val="0A988B"/>
                </a:solidFill>
                <a:latin typeface="Calibi"/>
                <a:ea typeface="Cabin" pitchFamily="34" charset="-122"/>
                <a:cs typeface="Cabin" pitchFamily="34" charset="-120"/>
                <a:hlinkClick r:id="rId8">
                  <a:extLst>
                    <a:ext uri="{A12FA001-AC4F-418D-AE19-62706E023703}">
                      <ahyp:hlinkClr xmlns:ahyp="http://schemas.microsoft.com/office/drawing/2018/hyperlinkcolor" val="tx"/>
                    </a:ext>
                  </a:extLst>
                </a:hlinkClick>
              </a:rPr>
              <a:t>Detail Quiz - Frage trifft Antwort (</a:t>
            </a:r>
            <a:r>
              <a:rPr lang="en-US" sz="2000" u="sng" dirty="0">
                <a:solidFill>
                  <a:srgbClr val="0A988B"/>
                </a:solidFill>
                <a:latin typeface="Calibi"/>
                <a:ea typeface="Cabin" pitchFamily="34" charset="-122"/>
                <a:cs typeface="Cabin" pitchFamily="34" charset="-120"/>
                <a:hlinkClick r:id="rId9">
                  <a:extLst>
                    <a:ext uri="{A12FA001-AC4F-418D-AE19-62706E023703}">
                      <ahyp:hlinkClr xmlns:ahyp="http://schemas.microsoft.com/office/drawing/2018/hyperlinkcolor" val="tx"/>
                    </a:ext>
                  </a:extLst>
                </a:hlinkClick>
              </a:rPr>
              <a:t>planet-schule.de</a:t>
            </a:r>
            <a:r>
              <a:rPr lang="en-US" sz="2000" u="sng" dirty="0">
                <a:solidFill>
                  <a:srgbClr val="0A988B"/>
                </a:solidFill>
                <a:latin typeface="Calibi"/>
                <a:ea typeface="Cabin" pitchFamily="34" charset="-122"/>
                <a:cs typeface="Cabin" pitchFamily="34" charset="-120"/>
                <a:hlinkClick r:id="rId8">
                  <a:extLst>
                    <a:ext uri="{A12FA001-AC4F-418D-AE19-62706E023703}">
                      <ahyp:hlinkClr xmlns:ahyp="http://schemas.microsoft.com/office/drawing/2018/hyperlinkcolor" val="tx"/>
                    </a:ext>
                  </a:extLst>
                </a:hlinkClick>
              </a:rPr>
              <a:t>)</a:t>
            </a:r>
            <a:endParaRPr lang="en-US" sz="2000" dirty="0">
              <a:latin typeface="Calibi"/>
            </a:endParaRPr>
          </a:p>
        </p:txBody>
      </p:sp>
      <p:pic>
        <p:nvPicPr>
          <p:cNvPr id="11" name="Image 3" descr="preencoded.png"/>
          <p:cNvPicPr>
            <a:picLocks noChangeAspect="1"/>
          </p:cNvPicPr>
          <p:nvPr/>
        </p:nvPicPr>
        <p:blipFill>
          <a:blip r:embed="rId10"/>
          <a:stretch>
            <a:fillRect/>
          </a:stretch>
        </p:blipFill>
        <p:spPr>
          <a:xfrm>
            <a:off x="7828866" y="1622349"/>
            <a:ext cx="2520000" cy="2520000"/>
          </a:xfrm>
          <a:prstGeom prst="rect">
            <a:avLst/>
          </a:prstGeom>
        </p:spPr>
      </p:pic>
      <p:sp>
        <p:nvSpPr>
          <p:cNvPr id="12" name="Text 6"/>
          <p:cNvSpPr/>
          <p:nvPr/>
        </p:nvSpPr>
        <p:spPr>
          <a:xfrm>
            <a:off x="7840178" y="4502349"/>
            <a:ext cx="2910483" cy="600273"/>
          </a:xfrm>
          <a:prstGeom prst="rect">
            <a:avLst/>
          </a:prstGeom>
          <a:noFill/>
          <a:ln/>
        </p:spPr>
        <p:txBody>
          <a:bodyPr wrap="square" rtlCol="0" anchor="t"/>
          <a:lstStyle/>
          <a:p>
            <a:pPr>
              <a:lnSpc>
                <a:spcPts val="2364"/>
              </a:lnSpc>
            </a:pPr>
            <a:r>
              <a:rPr lang="en-US" sz="2000" dirty="0">
                <a:solidFill>
                  <a:srgbClr val="CAD6DE"/>
                </a:solidFill>
                <a:latin typeface="+mj-lt"/>
                <a:ea typeface="Cabin" pitchFamily="34" charset="-122"/>
                <a:cs typeface="Cabin" pitchFamily="34" charset="-120"/>
              </a:rPr>
              <a:t>Interaktives Quiz 4
(Glasrecycling)</a:t>
            </a:r>
            <a:endParaRPr lang="en-US" sz="2000" dirty="0">
              <a:latin typeface="+mj-lt"/>
            </a:endParaRPr>
          </a:p>
        </p:txBody>
      </p:sp>
      <p:sp>
        <p:nvSpPr>
          <p:cNvPr id="13" name="Text 7"/>
          <p:cNvSpPr/>
          <p:nvPr/>
        </p:nvSpPr>
        <p:spPr>
          <a:xfrm>
            <a:off x="7840177" y="5271493"/>
            <a:ext cx="3332757" cy="900410"/>
          </a:xfrm>
          <a:prstGeom prst="rect">
            <a:avLst/>
          </a:prstGeom>
          <a:noFill/>
          <a:ln/>
        </p:spPr>
        <p:txBody>
          <a:bodyPr wrap="square" rtlCol="0" anchor="t"/>
          <a:lstStyle/>
          <a:p>
            <a:pPr>
              <a:lnSpc>
                <a:spcPts val="2364"/>
              </a:lnSpc>
            </a:pPr>
            <a:r>
              <a:rPr lang="en-US" sz="2000" u="sng" dirty="0">
                <a:solidFill>
                  <a:srgbClr val="0A988B"/>
                </a:solidFill>
                <a:latin typeface="Calibi"/>
                <a:ea typeface="Cabin" pitchFamily="34" charset="-122"/>
                <a:cs typeface="Cabin" pitchFamily="34" charset="-120"/>
                <a:hlinkClick r:id="rId11">
                  <a:extLst>
                    <a:ext uri="{A12FA001-AC4F-418D-AE19-62706E023703}">
                      <ahyp:hlinkClr xmlns:ahyp="http://schemas.microsoft.com/office/drawing/2018/hyperlinkcolor" val="tx"/>
                    </a:ext>
                  </a:extLst>
                </a:hlinkClick>
              </a:rPr>
              <a:t>Quiz: Wie entsorgt man Glas richtig? - Glasrecycling - </a:t>
            </a:r>
            <a:r>
              <a:rPr lang="en-US" sz="2000" u="sng" dirty="0">
                <a:solidFill>
                  <a:srgbClr val="0A988B"/>
                </a:solidFill>
                <a:latin typeface="Calibi"/>
                <a:ea typeface="Cabin" pitchFamily="34" charset="-122"/>
                <a:cs typeface="Cabin" pitchFamily="34" charset="-120"/>
                <a:hlinkClick r:id="rId12">
                  <a:extLst>
                    <a:ext uri="{A12FA001-AC4F-418D-AE19-62706E023703}">
                      <ahyp:hlinkClr xmlns:ahyp="http://schemas.microsoft.com/office/drawing/2018/hyperlinkcolor" val="tx"/>
                    </a:ext>
                  </a:extLst>
                </a:hlinkClick>
              </a:rPr>
              <a:t>derStandard.at</a:t>
            </a:r>
            <a:r>
              <a:rPr lang="en-US" sz="2000" u="sng" dirty="0">
                <a:solidFill>
                  <a:srgbClr val="0A988B"/>
                </a:solidFill>
                <a:latin typeface="Calibi"/>
                <a:ea typeface="Cabin" pitchFamily="34" charset="-122"/>
                <a:cs typeface="Cabin" pitchFamily="34" charset="-120"/>
                <a:hlinkClick r:id="rId11">
                  <a:extLst>
                    <a:ext uri="{A12FA001-AC4F-418D-AE19-62706E023703}">
                      <ahyp:hlinkClr xmlns:ahyp="http://schemas.microsoft.com/office/drawing/2018/hyperlinkcolor" val="tx"/>
                    </a:ext>
                  </a:extLst>
                </a:hlinkClick>
              </a:rPr>
              <a:t> › Edition Zukunft</a:t>
            </a:r>
            <a:endParaRPr lang="en-US" sz="2000" dirty="0">
              <a:latin typeface="Calibi"/>
            </a:endParaRPr>
          </a:p>
        </p:txBody>
      </p:sp>
      <p:sp>
        <p:nvSpPr>
          <p:cNvPr id="14" name="Titel 13">
            <a:extLst>
              <a:ext uri="{FF2B5EF4-FFF2-40B4-BE49-F238E27FC236}">
                <a16:creationId xmlns:a16="http://schemas.microsoft.com/office/drawing/2014/main" id="{FE96556E-0D7C-A7BC-AF83-D59D4550A298}"/>
              </a:ext>
            </a:extLst>
          </p:cNvPr>
          <p:cNvSpPr>
            <a:spLocks noGrp="1"/>
          </p:cNvSpPr>
          <p:nvPr>
            <p:ph type="title"/>
          </p:nvPr>
        </p:nvSpPr>
        <p:spPr/>
        <p:txBody>
          <a:bodyPr/>
          <a:lstStyle/>
          <a:p>
            <a:r>
              <a:rPr lang="de-DE" dirty="0"/>
              <a:t>Teste dein Wissen: Wie gut kennst du dich aus? </a:t>
            </a:r>
            <a:r>
              <a:rPr lang="de-DE" b="0" i="0" dirty="0">
                <a:effectLst/>
                <a:latin typeface="__fkGroteskNeue_598ab8"/>
              </a:rPr>
              <a:t>🏆</a:t>
            </a:r>
            <a:endParaRPr lang="de-DE" dirty="0"/>
          </a:p>
        </p:txBody>
      </p:sp>
      <p:sp>
        <p:nvSpPr>
          <p:cNvPr id="4" name="Foliennummernplatzhalter 3">
            <a:extLst>
              <a:ext uri="{FF2B5EF4-FFF2-40B4-BE49-F238E27FC236}">
                <a16:creationId xmlns:a16="http://schemas.microsoft.com/office/drawing/2014/main" id="{0044C650-7281-A8A5-E43A-1E1EBDB5CB30}"/>
              </a:ext>
            </a:extLst>
          </p:cNvPr>
          <p:cNvSpPr>
            <a:spLocks noGrp="1"/>
          </p:cNvSpPr>
          <p:nvPr>
            <p:ph type="sldNum" sz="quarter" idx="12"/>
          </p:nvPr>
        </p:nvSpPr>
        <p:spPr/>
        <p:txBody>
          <a:bodyPr/>
          <a:lstStyle/>
          <a:p>
            <a:fld id="{FD873129-0E64-4D1D-8B34-6B11DA796452}" type="slidenum">
              <a:rPr lang="de-DE" smtClean="0"/>
              <a:t>28</a:t>
            </a:fld>
            <a:endParaRPr lang="de-DE"/>
          </a:p>
        </p:txBody>
      </p:sp>
      <p:sp>
        <p:nvSpPr>
          <p:cNvPr id="15" name="Fußzeilenplatzhalter 14">
            <a:extLst>
              <a:ext uri="{FF2B5EF4-FFF2-40B4-BE49-F238E27FC236}">
                <a16:creationId xmlns:a16="http://schemas.microsoft.com/office/drawing/2014/main" id="{43765E40-A3F3-D123-C6FA-A951CA21E20B}"/>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135282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80F7763-6C98-424F-6017-F72906CC2067}"/>
              </a:ext>
            </a:extLst>
          </p:cNvPr>
          <p:cNvSpPr>
            <a:spLocks noGrp="1"/>
          </p:cNvSpPr>
          <p:nvPr>
            <p:ph type="ctrTitle"/>
          </p:nvPr>
        </p:nvSpPr>
        <p:spPr>
          <a:xfrm>
            <a:off x="4162567" y="818984"/>
            <a:ext cx="6714699" cy="3178689"/>
          </a:xfrm>
        </p:spPr>
        <p:txBody>
          <a:bodyPr>
            <a:normAutofit/>
          </a:bodyPr>
          <a:lstStyle/>
          <a:p>
            <a:pPr algn="l"/>
            <a:r>
              <a:rPr lang="de-DE" sz="4800">
                <a:solidFill>
                  <a:srgbClr val="FFFFFF"/>
                </a:solidFill>
              </a:rPr>
              <a:t>Wir experimentieren</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tertitel 2">
            <a:extLst>
              <a:ext uri="{FF2B5EF4-FFF2-40B4-BE49-F238E27FC236}">
                <a16:creationId xmlns:a16="http://schemas.microsoft.com/office/drawing/2014/main" id="{A1E03221-727C-4BF1-F7C4-B3BFE413F69A}"/>
              </a:ext>
            </a:extLst>
          </p:cNvPr>
          <p:cNvSpPr>
            <a:spLocks noGrp="1"/>
          </p:cNvSpPr>
          <p:nvPr>
            <p:ph type="subTitle" idx="1"/>
          </p:nvPr>
        </p:nvSpPr>
        <p:spPr>
          <a:xfrm>
            <a:off x="4285397" y="4960961"/>
            <a:ext cx="7055893" cy="1078054"/>
          </a:xfrm>
        </p:spPr>
        <p:txBody>
          <a:bodyPr>
            <a:normAutofit/>
          </a:bodyPr>
          <a:lstStyle/>
          <a:p>
            <a:pPr algn="l"/>
            <a:endParaRPr lang="de-DE">
              <a:solidFill>
                <a:srgbClr val="FFFFFF"/>
              </a:solidFill>
            </a:endParaRPr>
          </a:p>
        </p:txBody>
      </p:sp>
    </p:spTree>
    <p:extLst>
      <p:ext uri="{BB962C8B-B14F-4D97-AF65-F5344CB8AC3E}">
        <p14:creationId xmlns:p14="http://schemas.microsoft.com/office/powerpoint/2010/main" val="71253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C2563D02-0D52-90EC-55F5-24FED9D96FF7}"/>
              </a:ext>
            </a:extLst>
          </p:cNvPr>
          <p:cNvSpPr txBox="1"/>
          <p:nvPr/>
        </p:nvSpPr>
        <p:spPr>
          <a:xfrm>
            <a:off x="755373" y="5577524"/>
            <a:ext cx="10760766" cy="769441"/>
          </a:xfrm>
          <a:prstGeom prst="rect">
            <a:avLst/>
          </a:prstGeom>
          <a:solidFill>
            <a:schemeClr val="bg1">
              <a:alpha val="43000"/>
            </a:schemeClr>
          </a:solidFill>
        </p:spPr>
        <p:txBody>
          <a:bodyPr wrap="square" rtlCol="0">
            <a:spAutoFit/>
          </a:bodyPr>
          <a:lstStyle/>
          <a:p>
            <a:pPr algn="ctr"/>
            <a:r>
              <a:rPr lang="de-DE" sz="4400" dirty="0">
                <a:latin typeface="ADLaM Display" panose="020F0502020204030204" pitchFamily="2" charset="0"/>
                <a:ea typeface="ADLaM Display" panose="020F0502020204030204" pitchFamily="2" charset="0"/>
                <a:cs typeface="ADLaM Display" panose="020F0502020204030204" pitchFamily="2" charset="0"/>
              </a:rPr>
              <a:t>Gewusst wie:</a:t>
            </a:r>
            <a:r>
              <a:rPr lang="de-DE" sz="4400" b="0" i="0" dirty="0">
                <a:effectLst/>
                <a:latin typeface="__fkGroteskNeue_598ab8"/>
              </a:rPr>
              <a:t> </a:t>
            </a:r>
            <a:r>
              <a:rPr lang="de-DE" sz="4400" dirty="0">
                <a:latin typeface="ADLaM Display" panose="020F0502020204030204" pitchFamily="2" charset="0"/>
                <a:ea typeface="ADLaM Display" panose="020F0502020204030204" pitchFamily="2" charset="0"/>
                <a:cs typeface="ADLaM Display" panose="020F0502020204030204" pitchFamily="2" charset="0"/>
              </a:rPr>
              <a:t>so funktioniert‘s </a:t>
            </a:r>
            <a:r>
              <a:rPr lang="de-DE" sz="4400" b="0" i="0" dirty="0">
                <a:effectLst/>
                <a:latin typeface="__fkGroteskNeue_598ab8"/>
              </a:rPr>
              <a:t>🤓</a:t>
            </a:r>
            <a:endParaRPr lang="de-DE" sz="4400" dirty="0">
              <a:latin typeface="ADLaM Display" panose="020F0502020204030204" pitchFamily="2" charset="0"/>
              <a:ea typeface="ADLaM Display" panose="020F0502020204030204" pitchFamily="2" charset="0"/>
              <a:cs typeface="ADLaM Display" panose="020F0502020204030204" pitchFamily="2" charset="0"/>
            </a:endParaRPr>
          </a:p>
        </p:txBody>
      </p:sp>
      <p:pic>
        <p:nvPicPr>
          <p:cNvPr id="9" name="Grafik 8" descr="Ein Bild, das Pflanze, Zimmerpflanze, Blumentopf, Sukkulente enthält.&#10;&#10;Automatisch generierte Beschreibung">
            <a:extLst>
              <a:ext uri="{FF2B5EF4-FFF2-40B4-BE49-F238E27FC236}">
                <a16:creationId xmlns:a16="http://schemas.microsoft.com/office/drawing/2014/main" id="{433A352D-848E-2A9A-4844-AAFB350B15AC}"/>
              </a:ext>
            </a:extLst>
          </p:cNvPr>
          <p:cNvPicPr>
            <a:picLocks noChangeAspect="1"/>
          </p:cNvPicPr>
          <p:nvPr/>
        </p:nvPicPr>
        <p:blipFill>
          <a:blip r:embed="rId3">
            <a:extLst>
              <a:ext uri="{28A0092B-C50C-407E-A947-70E740481C1C}">
                <a14:useLocalDpi xmlns:a14="http://schemas.microsoft.com/office/drawing/2010/main" val="0"/>
              </a:ext>
            </a:extLst>
          </a:blip>
          <a:srcRect t="7073" b="8658"/>
          <a:stretch/>
        </p:blipFill>
        <p:spPr>
          <a:xfrm>
            <a:off x="0" y="0"/>
            <a:ext cx="12600618" cy="6858000"/>
          </a:xfrm>
          <a:prstGeom prst="rect">
            <a:avLst/>
          </a:prstGeom>
        </p:spPr>
      </p:pic>
      <p:sp>
        <p:nvSpPr>
          <p:cNvPr id="2" name="Textfeld 1">
            <a:extLst>
              <a:ext uri="{FF2B5EF4-FFF2-40B4-BE49-F238E27FC236}">
                <a16:creationId xmlns:a16="http://schemas.microsoft.com/office/drawing/2014/main" id="{3282049B-E947-D1A2-491F-50ADA16532CF}"/>
              </a:ext>
            </a:extLst>
          </p:cNvPr>
          <p:cNvSpPr txBox="1"/>
          <p:nvPr/>
        </p:nvSpPr>
        <p:spPr>
          <a:xfrm rot="375043">
            <a:off x="1854591" y="1095808"/>
            <a:ext cx="2828161" cy="369332"/>
          </a:xfrm>
          <a:prstGeom prst="rect">
            <a:avLst/>
          </a:prstGeom>
          <a:noFill/>
        </p:spPr>
        <p:txBody>
          <a:bodyPr wrap="square" rtlCol="0">
            <a:spAutoFit/>
          </a:bodyPr>
          <a:lstStyle/>
          <a:p>
            <a:pPr algn="ctr"/>
            <a:r>
              <a:rPr lang="de-DE" dirty="0">
                <a:latin typeface="ADLaM Display" panose="020F0502020204030204" pitchFamily="2" charset="0"/>
                <a:ea typeface="ADLaM Display" panose="020F0502020204030204" pitchFamily="2" charset="0"/>
                <a:cs typeface="ADLaM Display" panose="020F0502020204030204" pitchFamily="2" charset="0"/>
              </a:rPr>
              <a:t>Thema besprechen  </a:t>
            </a:r>
          </a:p>
        </p:txBody>
      </p:sp>
      <p:sp>
        <p:nvSpPr>
          <p:cNvPr id="3" name="Textfeld 2">
            <a:extLst>
              <a:ext uri="{FF2B5EF4-FFF2-40B4-BE49-F238E27FC236}">
                <a16:creationId xmlns:a16="http://schemas.microsoft.com/office/drawing/2014/main" id="{5005738F-595F-99B0-E01E-80CF66DFB6E4}"/>
              </a:ext>
            </a:extLst>
          </p:cNvPr>
          <p:cNvSpPr txBox="1"/>
          <p:nvPr/>
        </p:nvSpPr>
        <p:spPr>
          <a:xfrm rot="21005230">
            <a:off x="5102730" y="1030749"/>
            <a:ext cx="2563852" cy="369332"/>
          </a:xfrm>
          <a:prstGeom prst="rect">
            <a:avLst/>
          </a:prstGeom>
          <a:noFill/>
        </p:spPr>
        <p:txBody>
          <a:bodyPr wrap="square" rtlCol="0">
            <a:spAutoFit/>
          </a:bodyPr>
          <a:lstStyle/>
          <a:p>
            <a:pPr algn="ctr"/>
            <a:r>
              <a:rPr lang="de-DE" dirty="0">
                <a:latin typeface="ADLaM Display" panose="020F0502020204030204" pitchFamily="2" charset="0"/>
                <a:ea typeface="ADLaM Display" panose="020F0502020204030204" pitchFamily="2" charset="0"/>
                <a:cs typeface="ADLaM Display" panose="020F0502020204030204" pitchFamily="2" charset="0"/>
              </a:rPr>
              <a:t>Recherchieren</a:t>
            </a:r>
          </a:p>
        </p:txBody>
      </p:sp>
      <p:sp>
        <p:nvSpPr>
          <p:cNvPr id="5" name="Textfeld 4">
            <a:extLst>
              <a:ext uri="{FF2B5EF4-FFF2-40B4-BE49-F238E27FC236}">
                <a16:creationId xmlns:a16="http://schemas.microsoft.com/office/drawing/2014/main" id="{78AB93B7-B697-8036-4E09-22D4FA90D5A1}"/>
              </a:ext>
            </a:extLst>
          </p:cNvPr>
          <p:cNvSpPr txBox="1"/>
          <p:nvPr/>
        </p:nvSpPr>
        <p:spPr>
          <a:xfrm rot="580764">
            <a:off x="9402701" y="1144050"/>
            <a:ext cx="2423490" cy="369332"/>
          </a:xfrm>
          <a:prstGeom prst="rect">
            <a:avLst/>
          </a:prstGeom>
          <a:noFill/>
        </p:spPr>
        <p:txBody>
          <a:bodyPr wrap="square" rtlCol="0">
            <a:spAutoFit/>
          </a:bodyPr>
          <a:lstStyle/>
          <a:p>
            <a:pPr algn="ctr"/>
            <a:r>
              <a:rPr lang="de-DE" dirty="0">
                <a:latin typeface="ADLaM Display" panose="020F0502020204030204" pitchFamily="2" charset="0"/>
                <a:ea typeface="ADLaM Display" panose="020F0502020204030204" pitchFamily="2" charset="0"/>
                <a:cs typeface="ADLaM Display" panose="020F0502020204030204" pitchFamily="2" charset="0"/>
              </a:rPr>
              <a:t>Präsentieren </a:t>
            </a:r>
          </a:p>
        </p:txBody>
      </p:sp>
      <p:sp>
        <p:nvSpPr>
          <p:cNvPr id="6" name="Foliennummernplatzhalter 5">
            <a:extLst>
              <a:ext uri="{FF2B5EF4-FFF2-40B4-BE49-F238E27FC236}">
                <a16:creationId xmlns:a16="http://schemas.microsoft.com/office/drawing/2014/main" id="{CE16C0C4-5510-A564-6503-A58AD32FE774}"/>
              </a:ext>
            </a:extLst>
          </p:cNvPr>
          <p:cNvSpPr>
            <a:spLocks noGrp="1"/>
          </p:cNvSpPr>
          <p:nvPr>
            <p:ph type="sldNum" sz="quarter" idx="12"/>
          </p:nvPr>
        </p:nvSpPr>
        <p:spPr/>
        <p:txBody>
          <a:bodyPr/>
          <a:lstStyle/>
          <a:p>
            <a:fld id="{FD873129-0E64-4D1D-8B34-6B11DA796452}" type="slidenum">
              <a:rPr lang="de-DE" smtClean="0"/>
              <a:t>3</a:t>
            </a:fld>
            <a:endParaRPr lang="de-DE"/>
          </a:p>
        </p:txBody>
      </p:sp>
      <p:sp>
        <p:nvSpPr>
          <p:cNvPr id="7" name="Fußzeilenplatzhalter 6">
            <a:extLst>
              <a:ext uri="{FF2B5EF4-FFF2-40B4-BE49-F238E27FC236}">
                <a16:creationId xmlns:a16="http://schemas.microsoft.com/office/drawing/2014/main" id="{153F8DAF-62EE-7650-F860-3BBB4A4EE39F}"/>
              </a:ext>
            </a:extLst>
          </p:cNvPr>
          <p:cNvSpPr>
            <a:spLocks noGrp="1"/>
          </p:cNvSpPr>
          <p:nvPr>
            <p:ph type="ftr" sz="quarter" idx="11"/>
          </p:nvPr>
        </p:nvSpPr>
        <p:spPr/>
        <p:txBody>
          <a:bodyPr/>
          <a:lstStyle/>
          <a:p>
            <a:r>
              <a:rPr lang="de-DE"/>
              <a:t>Berufsorientierungspaket Glasindustrie</a:t>
            </a:r>
          </a:p>
        </p:txBody>
      </p:sp>
      <p:sp>
        <p:nvSpPr>
          <p:cNvPr id="8" name="Textfeld 7">
            <a:extLst>
              <a:ext uri="{FF2B5EF4-FFF2-40B4-BE49-F238E27FC236}">
                <a16:creationId xmlns:a16="http://schemas.microsoft.com/office/drawing/2014/main" id="{EE7B59FF-85F1-2417-A940-95D5AE81E41A}"/>
              </a:ext>
            </a:extLst>
          </p:cNvPr>
          <p:cNvSpPr txBox="1"/>
          <p:nvPr/>
        </p:nvSpPr>
        <p:spPr>
          <a:xfrm>
            <a:off x="304787" y="55972"/>
            <a:ext cx="12364667" cy="830997"/>
          </a:xfrm>
          <a:prstGeom prst="rect">
            <a:avLst/>
          </a:prstGeom>
          <a:noFill/>
        </p:spPr>
        <p:txBody>
          <a:bodyPr vert="horz" wrap="square" rtlCol="0">
            <a:spAutoFit/>
          </a:bodyPr>
          <a:lstStyle/>
          <a:p>
            <a:pPr algn="ctr"/>
            <a:r>
              <a:rPr lang="de-DE" sz="2400" dirty="0">
                <a:solidFill>
                  <a:schemeClr val="bg1"/>
                </a:solidFill>
                <a:latin typeface="ADLaM Display" panose="020F0502020204030204" pitchFamily="2" charset="0"/>
                <a:ea typeface="ADLaM Display" panose="020F0502020204030204" pitchFamily="2" charset="0"/>
                <a:cs typeface="ADLaM Display" panose="020F0502020204030204" pitchFamily="2" charset="0"/>
              </a:rPr>
              <a:t>Das Abenteuer Glas beginnt jetzt. So </a:t>
            </a:r>
            <a:r>
              <a:rPr lang="de-DE" sz="2400" dirty="0" err="1">
                <a:solidFill>
                  <a:schemeClr val="bg1"/>
                </a:solidFill>
                <a:latin typeface="ADLaM Display" panose="020F0502020204030204" pitchFamily="2" charset="0"/>
                <a:ea typeface="ADLaM Display" panose="020F0502020204030204" pitchFamily="2" charset="0"/>
                <a:cs typeface="ADLaM Display" panose="020F0502020204030204" pitchFamily="2" charset="0"/>
              </a:rPr>
              <a:t>funktionert‘s</a:t>
            </a:r>
            <a:endParaRPr lang="de-DE" sz="2400" dirty="0">
              <a:solidFill>
                <a:schemeClr val="bg1"/>
              </a:solidFill>
              <a:latin typeface="ADLaM Display" panose="020F0502020204030204" pitchFamily="2" charset="0"/>
              <a:ea typeface="ADLaM Display" panose="020F0502020204030204" pitchFamily="2" charset="0"/>
              <a:cs typeface="ADLaM Display" panose="020F0502020204030204" pitchFamily="2" charset="0"/>
            </a:endParaRPr>
          </a:p>
          <a:p>
            <a:pPr algn="ctr"/>
            <a:endParaRPr lang="de-DE" sz="2400" dirty="0">
              <a:solidFill>
                <a:schemeClr val="bg1"/>
              </a:solidFill>
              <a:latin typeface="ADLaM Display" panose="020F0502020204030204" pitchFamily="2" charset="0"/>
              <a:ea typeface="ADLaM Display" panose="020F0502020204030204" pitchFamily="2" charset="0"/>
              <a:cs typeface="ADLaM Display" panose="020F0502020204030204" pitchFamily="2" charset="0"/>
            </a:endParaRPr>
          </a:p>
        </p:txBody>
      </p:sp>
    </p:spTree>
    <p:extLst>
      <p:ext uri="{BB962C8B-B14F-4D97-AF65-F5344CB8AC3E}">
        <p14:creationId xmlns:p14="http://schemas.microsoft.com/office/powerpoint/2010/main" val="3091143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22">
            <a:extLst>
              <a:ext uri="{FF2B5EF4-FFF2-40B4-BE49-F238E27FC236}">
                <a16:creationId xmlns:a16="http://schemas.microsoft.com/office/drawing/2014/main" id="{95408913-B323-422F-B521-2957A5B7F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24">
            <a:extLst>
              <a:ext uri="{FF2B5EF4-FFF2-40B4-BE49-F238E27FC236}">
                <a16:creationId xmlns:a16="http://schemas.microsoft.com/office/drawing/2014/main" id="{AA770EBD-5B77-46EC-BF58-EF27ACD6B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2" y="0"/>
            <a:ext cx="7299977" cy="6858000"/>
          </a:xfrm>
          <a:custGeom>
            <a:avLst/>
            <a:gdLst>
              <a:gd name="connsiteX0" fmla="*/ 1008599 w 7299977"/>
              <a:gd name="connsiteY0" fmla="*/ 0 h 6858000"/>
              <a:gd name="connsiteX1" fmla="*/ 4420653 w 7299977"/>
              <a:gd name="connsiteY1" fmla="*/ 0 h 6858000"/>
              <a:gd name="connsiteX2" fmla="*/ 5511704 w 7299977"/>
              <a:gd name="connsiteY2" fmla="*/ 0 h 6858000"/>
              <a:gd name="connsiteX3" fmla="*/ 7299977 w 7299977"/>
              <a:gd name="connsiteY3" fmla="*/ 0 h 6858000"/>
              <a:gd name="connsiteX4" fmla="*/ 7299977 w 7299977"/>
              <a:gd name="connsiteY4" fmla="*/ 6858000 h 6858000"/>
              <a:gd name="connsiteX5" fmla="*/ 5511704 w 7299977"/>
              <a:gd name="connsiteY5" fmla="*/ 6858000 h 6858000"/>
              <a:gd name="connsiteX6" fmla="*/ 4420653 w 7299977"/>
              <a:gd name="connsiteY6" fmla="*/ 6858000 h 6858000"/>
              <a:gd name="connsiteX7" fmla="*/ 1592997 w 7299977"/>
              <a:gd name="connsiteY7" fmla="*/ 6858000 h 6858000"/>
              <a:gd name="connsiteX8" fmla="*/ 1232473 w 7299977"/>
              <a:gd name="connsiteY8" fmla="*/ 6658805 h 6858000"/>
              <a:gd name="connsiteX9" fmla="*/ 1075471 w 7299977"/>
              <a:gd name="connsiteY9" fmla="*/ 6431153 h 6858000"/>
              <a:gd name="connsiteX10" fmla="*/ 1020229 w 7299977"/>
              <a:gd name="connsiteY10" fmla="*/ 6367127 h 6858000"/>
              <a:gd name="connsiteX11" fmla="*/ 883579 w 7299977"/>
              <a:gd name="connsiteY11" fmla="*/ 6281757 h 6858000"/>
              <a:gd name="connsiteX12" fmla="*/ 645167 w 7299977"/>
              <a:gd name="connsiteY12" fmla="*/ 6100347 h 6858000"/>
              <a:gd name="connsiteX13" fmla="*/ 732391 w 7299977"/>
              <a:gd name="connsiteY13" fmla="*/ 6057663 h 6858000"/>
              <a:gd name="connsiteX14" fmla="*/ 985339 w 7299977"/>
              <a:gd name="connsiteY14" fmla="*/ 6167932 h 6858000"/>
              <a:gd name="connsiteX15" fmla="*/ 1168509 w 7299977"/>
              <a:gd name="connsiteY15" fmla="*/ 6196388 h 6858000"/>
              <a:gd name="connsiteX16" fmla="*/ 909746 w 7299977"/>
              <a:gd name="connsiteY16" fmla="*/ 6004307 h 6858000"/>
              <a:gd name="connsiteX17" fmla="*/ 659704 w 7299977"/>
              <a:gd name="connsiteY17" fmla="*/ 5755314 h 6858000"/>
              <a:gd name="connsiteX18" fmla="*/ 851597 w 7299977"/>
              <a:gd name="connsiteY18" fmla="*/ 5801555 h 6858000"/>
              <a:gd name="connsiteX19" fmla="*/ 860319 w 7299977"/>
              <a:gd name="connsiteY19" fmla="*/ 5769542 h 6858000"/>
              <a:gd name="connsiteX20" fmla="*/ 691686 w 7299977"/>
              <a:gd name="connsiteY20" fmla="*/ 5474306 h 6858000"/>
              <a:gd name="connsiteX21" fmla="*/ 610278 w 7299977"/>
              <a:gd name="connsiteY21" fmla="*/ 5353367 h 6858000"/>
              <a:gd name="connsiteX22" fmla="*/ 238123 w 7299977"/>
              <a:gd name="connsiteY22" fmla="*/ 4994104 h 6858000"/>
              <a:gd name="connsiteX23" fmla="*/ 592833 w 7299977"/>
              <a:gd name="connsiteY23" fmla="*/ 5154171 h 6858000"/>
              <a:gd name="connsiteX24" fmla="*/ 226494 w 7299977"/>
              <a:gd name="connsiteY24" fmla="*/ 4805580 h 6858000"/>
              <a:gd name="connsiteX25" fmla="*/ 49139 w 7299977"/>
              <a:gd name="connsiteY25" fmla="*/ 4677526 h 6858000"/>
              <a:gd name="connsiteX26" fmla="*/ 5527 w 7299977"/>
              <a:gd name="connsiteY26" fmla="*/ 4602828 h 6858000"/>
              <a:gd name="connsiteX27" fmla="*/ 84029 w 7299977"/>
              <a:gd name="connsiteY27" fmla="*/ 4585042 h 6858000"/>
              <a:gd name="connsiteX28" fmla="*/ 325347 w 7299977"/>
              <a:gd name="connsiteY28" fmla="*/ 4613499 h 6858000"/>
              <a:gd name="connsiteX29" fmla="*/ 25879 w 7299977"/>
              <a:gd name="connsiteY29" fmla="*/ 4378734 h 6858000"/>
              <a:gd name="connsiteX30" fmla="*/ 249753 w 7299977"/>
              <a:gd name="connsiteY30" fmla="*/ 4414305 h 6858000"/>
              <a:gd name="connsiteX31" fmla="*/ 313718 w 7299977"/>
              <a:gd name="connsiteY31" fmla="*/ 4321821 h 6858000"/>
              <a:gd name="connsiteX32" fmla="*/ 418386 w 7299977"/>
              <a:gd name="connsiteY32" fmla="*/ 4172424 h 6858000"/>
              <a:gd name="connsiteX33" fmla="*/ 491072 w 7299977"/>
              <a:gd name="connsiteY33" fmla="*/ 4090612 h 6858000"/>
              <a:gd name="connsiteX34" fmla="*/ 520147 w 7299977"/>
              <a:gd name="connsiteY34" fmla="*/ 3827390 h 6858000"/>
              <a:gd name="connsiteX35" fmla="*/ 459090 w 7299977"/>
              <a:gd name="connsiteY35" fmla="*/ 3539269 h 6858000"/>
              <a:gd name="connsiteX36" fmla="*/ 290458 w 7299977"/>
              <a:gd name="connsiteY36" fmla="*/ 3393429 h 6858000"/>
              <a:gd name="connsiteX37" fmla="*/ 339884 w 7299977"/>
              <a:gd name="connsiteY37" fmla="*/ 3229805 h 6858000"/>
              <a:gd name="connsiteX38" fmla="*/ 697501 w 7299977"/>
              <a:gd name="connsiteY38" fmla="*/ 3329402 h 6858000"/>
              <a:gd name="connsiteX39" fmla="*/ 165437 w 7299977"/>
              <a:gd name="connsiteY39" fmla="*/ 2941684 h 6858000"/>
              <a:gd name="connsiteX40" fmla="*/ 255568 w 7299977"/>
              <a:gd name="connsiteY40" fmla="*/ 2923898 h 6858000"/>
              <a:gd name="connsiteX41" fmla="*/ 578296 w 7299977"/>
              <a:gd name="connsiteY41" fmla="*/ 2703362 h 6858000"/>
              <a:gd name="connsiteX42" fmla="*/ 595740 w 7299977"/>
              <a:gd name="connsiteY42" fmla="*/ 2692689 h 6858000"/>
              <a:gd name="connsiteX43" fmla="*/ 650982 w 7299977"/>
              <a:gd name="connsiteY43" fmla="*/ 2553965 h 6858000"/>
              <a:gd name="connsiteX44" fmla="*/ 825429 w 7299977"/>
              <a:gd name="connsiteY44" fmla="*/ 2532623 h 6858000"/>
              <a:gd name="connsiteX45" fmla="*/ 970802 w 7299977"/>
              <a:gd name="connsiteY45" fmla="*/ 2564636 h 6858000"/>
              <a:gd name="connsiteX46" fmla="*/ 1127805 w 7299977"/>
              <a:gd name="connsiteY46" fmla="*/ 2525509 h 6858000"/>
              <a:gd name="connsiteX47" fmla="*/ 1267362 w 7299977"/>
              <a:gd name="connsiteY47" fmla="*/ 2543294 h 6858000"/>
              <a:gd name="connsiteX48" fmla="*/ 1386568 w 7299977"/>
              <a:gd name="connsiteY48" fmla="*/ 2518395 h 6858000"/>
              <a:gd name="connsiteX49" fmla="*/ 1270270 w 7299977"/>
              <a:gd name="connsiteY49" fmla="*/ 2401012 h 6858000"/>
              <a:gd name="connsiteX50" fmla="*/ 1107453 w 7299977"/>
              <a:gd name="connsiteY50" fmla="*/ 2401012 h 6858000"/>
              <a:gd name="connsiteX51" fmla="*/ 991154 w 7299977"/>
              <a:gd name="connsiteY51" fmla="*/ 2326314 h 6858000"/>
              <a:gd name="connsiteX52" fmla="*/ 880671 w 7299977"/>
              <a:gd name="connsiteY52" fmla="*/ 2191146 h 6858000"/>
              <a:gd name="connsiteX53" fmla="*/ 491072 w 7299977"/>
              <a:gd name="connsiteY53" fmla="*/ 1974165 h 6858000"/>
              <a:gd name="connsiteX54" fmla="*/ 421293 w 7299977"/>
              <a:gd name="connsiteY54" fmla="*/ 1892353 h 6858000"/>
              <a:gd name="connsiteX55" fmla="*/ 1531941 w 7299977"/>
              <a:gd name="connsiteY55" fmla="*/ 2208931 h 6858000"/>
              <a:gd name="connsiteX56" fmla="*/ 1188861 w 7299977"/>
              <a:gd name="connsiteY56" fmla="*/ 2077320 h 6858000"/>
              <a:gd name="connsiteX57" fmla="*/ 1421458 w 7299977"/>
              <a:gd name="connsiteY57" fmla="*/ 2102219 h 6858000"/>
              <a:gd name="connsiteX58" fmla="*/ 1549386 w 7299977"/>
              <a:gd name="connsiteY58" fmla="*/ 2013292 h 6858000"/>
              <a:gd name="connsiteX59" fmla="*/ 1549386 w 7299977"/>
              <a:gd name="connsiteY59" fmla="*/ 1984836 h 6858000"/>
              <a:gd name="connsiteX60" fmla="*/ 1453440 w 7299977"/>
              <a:gd name="connsiteY60" fmla="*/ 1903025 h 6858000"/>
              <a:gd name="connsiteX61" fmla="*/ 1398198 w 7299977"/>
              <a:gd name="connsiteY61" fmla="*/ 1849668 h 6858000"/>
              <a:gd name="connsiteX62" fmla="*/ 1247011 w 7299977"/>
              <a:gd name="connsiteY62" fmla="*/ 1657587 h 6858000"/>
              <a:gd name="connsiteX63" fmla="*/ 1354586 w 7299977"/>
              <a:gd name="connsiteY63" fmla="*/ 1636245 h 6858000"/>
              <a:gd name="connsiteX64" fmla="*/ 1395290 w 7299977"/>
              <a:gd name="connsiteY64" fmla="*/ 1597117 h 6858000"/>
              <a:gd name="connsiteX65" fmla="*/ 1366216 w 7299977"/>
              <a:gd name="connsiteY65" fmla="*/ 1540204 h 6858000"/>
              <a:gd name="connsiteX66" fmla="*/ 1031858 w 7299977"/>
              <a:gd name="connsiteY66" fmla="*/ 1365909 h 6858000"/>
              <a:gd name="connsiteX67" fmla="*/ 1005692 w 7299977"/>
              <a:gd name="connsiteY67" fmla="*/ 1230741 h 6858000"/>
              <a:gd name="connsiteX68" fmla="*/ 1069655 w 7299977"/>
              <a:gd name="connsiteY68" fmla="*/ 1209399 h 6858000"/>
              <a:gd name="connsiteX69" fmla="*/ 1142342 w 7299977"/>
              <a:gd name="connsiteY69" fmla="*/ 1220069 h 6858000"/>
              <a:gd name="connsiteX70" fmla="*/ 1084193 w 7299977"/>
              <a:gd name="connsiteY70" fmla="*/ 1113358 h 6858000"/>
              <a:gd name="connsiteX71" fmla="*/ 848689 w 7299977"/>
              <a:gd name="connsiteY71" fmla="*/ 1006647 h 6858000"/>
              <a:gd name="connsiteX72" fmla="*/ 805077 w 7299977"/>
              <a:gd name="connsiteY72" fmla="*/ 949734 h 6858000"/>
              <a:gd name="connsiteX73" fmla="*/ 863226 w 7299977"/>
              <a:gd name="connsiteY73" fmla="*/ 921277 h 6858000"/>
              <a:gd name="connsiteX74" fmla="*/ 906838 w 7299977"/>
              <a:gd name="connsiteY74" fmla="*/ 910606 h 6858000"/>
              <a:gd name="connsiteX75" fmla="*/ 5527 w 7299977"/>
              <a:gd name="connsiteY75" fmla="*/ 465975 h 6858000"/>
              <a:gd name="connsiteX76" fmla="*/ 209049 w 7299977"/>
              <a:gd name="connsiteY76" fmla="*/ 462417 h 6858000"/>
              <a:gd name="connsiteX77" fmla="*/ 409664 w 7299977"/>
              <a:gd name="connsiteY77" fmla="*/ 533558 h 6858000"/>
              <a:gd name="connsiteX78" fmla="*/ 621908 w 7299977"/>
              <a:gd name="connsiteY78" fmla="*/ 522887 h 6858000"/>
              <a:gd name="connsiteX79" fmla="*/ 822522 w 7299977"/>
              <a:gd name="connsiteY79" fmla="*/ 558458 h 6858000"/>
              <a:gd name="connsiteX80" fmla="*/ 996969 w 7299977"/>
              <a:gd name="connsiteY80" fmla="*/ 558458 h 6858000"/>
              <a:gd name="connsiteX81" fmla="*/ 834151 w 7299977"/>
              <a:gd name="connsiteY81" fmla="*/ 505101 h 6858000"/>
              <a:gd name="connsiteX82" fmla="*/ 773095 w 7299977"/>
              <a:gd name="connsiteY82" fmla="*/ 416176 h 6858000"/>
              <a:gd name="connsiteX83" fmla="*/ 793447 w 7299977"/>
              <a:gd name="connsiteY83" fmla="*/ 334364 h 6858000"/>
              <a:gd name="connsiteX84" fmla="*/ 860319 w 7299977"/>
              <a:gd name="connsiteY84" fmla="*/ 359262 h 6858000"/>
              <a:gd name="connsiteX85" fmla="*/ 938820 w 7299977"/>
              <a:gd name="connsiteY85" fmla="*/ 451747 h 6858000"/>
              <a:gd name="connsiteX86" fmla="*/ 956265 w 7299977"/>
              <a:gd name="connsiteY86" fmla="*/ 394834 h 6858000"/>
              <a:gd name="connsiteX87" fmla="*/ 1002784 w 7299977"/>
              <a:gd name="connsiteY87" fmla="*/ 352148 h 6858000"/>
              <a:gd name="connsiteX88" fmla="*/ 1270270 w 7299977"/>
              <a:gd name="connsiteY88" fmla="*/ 373491 h 6858000"/>
              <a:gd name="connsiteX89" fmla="*/ 1092915 w 7299977"/>
              <a:gd name="connsiteY89" fmla="*/ 192082 h 6858000"/>
              <a:gd name="connsiteX90" fmla="*/ 979525 w 7299977"/>
              <a:gd name="connsiteY90" fmla="*/ 163625 h 6858000"/>
              <a:gd name="connsiteX91" fmla="*/ 953358 w 7299977"/>
              <a:gd name="connsiteY91" fmla="*/ 88927 h 6858000"/>
              <a:gd name="connsiteX92" fmla="*/ 1005692 w 7299977"/>
              <a:gd name="connsiteY92" fmla="*/ 71141 h 6858000"/>
              <a:gd name="connsiteX93" fmla="*/ 1267362 w 7299977"/>
              <a:gd name="connsiteY93" fmla="*/ 135168 h 6858000"/>
              <a:gd name="connsiteX94" fmla="*/ 1310975 w 7299977"/>
              <a:gd name="connsiteY94" fmla="*/ 110269 h 6858000"/>
              <a:gd name="connsiteX95" fmla="*/ 1008599 w 7299977"/>
              <a:gd name="connsiteY9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7299977" h="6858000">
                <a:moveTo>
                  <a:pt x="1008599" y="0"/>
                </a:moveTo>
                <a:lnTo>
                  <a:pt x="4420653" y="0"/>
                </a:lnTo>
                <a:lnTo>
                  <a:pt x="5511704" y="0"/>
                </a:lnTo>
                <a:lnTo>
                  <a:pt x="7299977" y="0"/>
                </a:lnTo>
                <a:lnTo>
                  <a:pt x="7299977" y="6858000"/>
                </a:lnTo>
                <a:lnTo>
                  <a:pt x="5511704" y="6858000"/>
                </a:lnTo>
                <a:lnTo>
                  <a:pt x="4420653" y="6858000"/>
                </a:lnTo>
                <a:lnTo>
                  <a:pt x="1592997" y="6858000"/>
                </a:lnTo>
                <a:cubicBezTo>
                  <a:pt x="1473792" y="6786859"/>
                  <a:pt x="1360401" y="6701489"/>
                  <a:pt x="1232473" y="6658805"/>
                </a:cubicBezTo>
                <a:cubicBezTo>
                  <a:pt x="1145250" y="6630349"/>
                  <a:pt x="1060933" y="6580550"/>
                  <a:pt x="1075471" y="6431153"/>
                </a:cubicBezTo>
                <a:cubicBezTo>
                  <a:pt x="1078378" y="6388469"/>
                  <a:pt x="1055118" y="6356456"/>
                  <a:pt x="1020229" y="6367127"/>
                </a:cubicBezTo>
                <a:cubicBezTo>
                  <a:pt x="953358" y="6388469"/>
                  <a:pt x="921375" y="6327999"/>
                  <a:pt x="883579" y="6281757"/>
                </a:cubicBezTo>
                <a:cubicBezTo>
                  <a:pt x="816707" y="6199945"/>
                  <a:pt x="752743" y="6114575"/>
                  <a:pt x="645167" y="6100347"/>
                </a:cubicBezTo>
                <a:cubicBezTo>
                  <a:pt x="665519" y="6036320"/>
                  <a:pt x="700408" y="6043434"/>
                  <a:pt x="732391" y="6057663"/>
                </a:cubicBezTo>
                <a:cubicBezTo>
                  <a:pt x="816707" y="6093234"/>
                  <a:pt x="901023" y="6132361"/>
                  <a:pt x="985339" y="6167932"/>
                </a:cubicBezTo>
                <a:cubicBezTo>
                  <a:pt x="1040581" y="6189274"/>
                  <a:pt x="1095822" y="6221287"/>
                  <a:pt x="1168509" y="6196388"/>
                </a:cubicBezTo>
                <a:cubicBezTo>
                  <a:pt x="1104545" y="6068335"/>
                  <a:pt x="996969" y="6043434"/>
                  <a:pt x="909746" y="6004307"/>
                </a:cubicBezTo>
                <a:cubicBezTo>
                  <a:pt x="802169" y="5954508"/>
                  <a:pt x="738206" y="5862025"/>
                  <a:pt x="659704" y="5755314"/>
                </a:cubicBezTo>
                <a:cubicBezTo>
                  <a:pt x="738206" y="5726858"/>
                  <a:pt x="787632" y="5805112"/>
                  <a:pt x="851597" y="5801555"/>
                </a:cubicBezTo>
                <a:cubicBezTo>
                  <a:pt x="854504" y="5790884"/>
                  <a:pt x="860319" y="5769542"/>
                  <a:pt x="860319" y="5769542"/>
                </a:cubicBezTo>
                <a:cubicBezTo>
                  <a:pt x="755650" y="5712629"/>
                  <a:pt x="709132" y="5605917"/>
                  <a:pt x="691686" y="5474306"/>
                </a:cubicBezTo>
                <a:cubicBezTo>
                  <a:pt x="685872" y="5406721"/>
                  <a:pt x="648075" y="5385379"/>
                  <a:pt x="610278" y="5353367"/>
                </a:cubicBezTo>
                <a:cubicBezTo>
                  <a:pt x="482350" y="5243097"/>
                  <a:pt x="345700" y="5143500"/>
                  <a:pt x="238123" y="4994104"/>
                </a:cubicBezTo>
                <a:cubicBezTo>
                  <a:pt x="363144" y="5011889"/>
                  <a:pt x="461997" y="5111487"/>
                  <a:pt x="592833" y="5154171"/>
                </a:cubicBezTo>
                <a:cubicBezTo>
                  <a:pt x="488165" y="4990547"/>
                  <a:pt x="351514" y="4905177"/>
                  <a:pt x="226494" y="4805580"/>
                </a:cubicBezTo>
                <a:cubicBezTo>
                  <a:pt x="168344" y="4759339"/>
                  <a:pt x="116011" y="4702425"/>
                  <a:pt x="49139" y="4677526"/>
                </a:cubicBezTo>
                <a:cubicBezTo>
                  <a:pt x="25879" y="4670412"/>
                  <a:pt x="-14826" y="4652628"/>
                  <a:pt x="5527" y="4602828"/>
                </a:cubicBezTo>
                <a:cubicBezTo>
                  <a:pt x="22972" y="4560144"/>
                  <a:pt x="54954" y="4574373"/>
                  <a:pt x="84029" y="4585042"/>
                </a:cubicBezTo>
                <a:cubicBezTo>
                  <a:pt x="153807" y="4613499"/>
                  <a:pt x="229401" y="4613499"/>
                  <a:pt x="325347" y="4613499"/>
                </a:cubicBezTo>
                <a:cubicBezTo>
                  <a:pt x="243939" y="4478331"/>
                  <a:pt x="95658" y="4521016"/>
                  <a:pt x="25879" y="4378734"/>
                </a:cubicBezTo>
                <a:cubicBezTo>
                  <a:pt x="113103" y="4353835"/>
                  <a:pt x="179975" y="4403633"/>
                  <a:pt x="249753" y="4414305"/>
                </a:cubicBezTo>
                <a:cubicBezTo>
                  <a:pt x="313718" y="4424975"/>
                  <a:pt x="328254" y="4400076"/>
                  <a:pt x="313718" y="4321821"/>
                </a:cubicBezTo>
                <a:cubicBezTo>
                  <a:pt x="290458" y="4200882"/>
                  <a:pt x="325347" y="4140411"/>
                  <a:pt x="418386" y="4172424"/>
                </a:cubicBezTo>
                <a:cubicBezTo>
                  <a:pt x="505609" y="4204438"/>
                  <a:pt x="514332" y="4158196"/>
                  <a:pt x="491072" y="4090612"/>
                </a:cubicBezTo>
                <a:cubicBezTo>
                  <a:pt x="456183" y="3991015"/>
                  <a:pt x="493979" y="3912759"/>
                  <a:pt x="520147" y="3827390"/>
                </a:cubicBezTo>
                <a:cubicBezTo>
                  <a:pt x="560851" y="3699337"/>
                  <a:pt x="543407" y="3635309"/>
                  <a:pt x="459090" y="3539269"/>
                </a:cubicBezTo>
                <a:cubicBezTo>
                  <a:pt x="409664" y="3485914"/>
                  <a:pt x="360236" y="3439672"/>
                  <a:pt x="290458" y="3393429"/>
                </a:cubicBezTo>
                <a:cubicBezTo>
                  <a:pt x="450368" y="3368530"/>
                  <a:pt x="284643" y="3283162"/>
                  <a:pt x="339884" y="3229805"/>
                </a:cubicBezTo>
                <a:cubicBezTo>
                  <a:pt x="453275" y="3208463"/>
                  <a:pt x="543407" y="3379202"/>
                  <a:pt x="697501" y="3329402"/>
                </a:cubicBezTo>
                <a:cubicBezTo>
                  <a:pt x="511425" y="3183563"/>
                  <a:pt x="302087" y="3137322"/>
                  <a:pt x="165437" y="2941684"/>
                </a:cubicBezTo>
                <a:cubicBezTo>
                  <a:pt x="197419" y="2899000"/>
                  <a:pt x="229401" y="2941684"/>
                  <a:pt x="255568" y="2923898"/>
                </a:cubicBezTo>
                <a:cubicBezTo>
                  <a:pt x="255568" y="2913227"/>
                  <a:pt x="560851" y="2980812"/>
                  <a:pt x="578296" y="2703362"/>
                </a:cubicBezTo>
                <a:cubicBezTo>
                  <a:pt x="584111" y="2703362"/>
                  <a:pt x="589926" y="2703362"/>
                  <a:pt x="595740" y="2692689"/>
                </a:cubicBezTo>
                <a:cubicBezTo>
                  <a:pt x="627722" y="2653563"/>
                  <a:pt x="598648" y="2561080"/>
                  <a:pt x="650982" y="2553965"/>
                </a:cubicBezTo>
                <a:cubicBezTo>
                  <a:pt x="709132" y="2546851"/>
                  <a:pt x="764373" y="2514837"/>
                  <a:pt x="825429" y="2532623"/>
                </a:cubicBezTo>
                <a:cubicBezTo>
                  <a:pt x="871949" y="2546851"/>
                  <a:pt x="921375" y="2564636"/>
                  <a:pt x="970802" y="2564636"/>
                </a:cubicBezTo>
                <a:cubicBezTo>
                  <a:pt x="1023136" y="2564636"/>
                  <a:pt x="1095822" y="2685576"/>
                  <a:pt x="1127805" y="2525509"/>
                </a:cubicBezTo>
                <a:cubicBezTo>
                  <a:pt x="1127805" y="2518395"/>
                  <a:pt x="1217936" y="2536181"/>
                  <a:pt x="1267362" y="2543294"/>
                </a:cubicBezTo>
                <a:cubicBezTo>
                  <a:pt x="1308067" y="2550408"/>
                  <a:pt x="1357494" y="2582422"/>
                  <a:pt x="1386568" y="2518395"/>
                </a:cubicBezTo>
                <a:cubicBezTo>
                  <a:pt x="1401105" y="2479267"/>
                  <a:pt x="1331326" y="2408126"/>
                  <a:pt x="1270270" y="2401012"/>
                </a:cubicBezTo>
                <a:cubicBezTo>
                  <a:pt x="1215029" y="2393898"/>
                  <a:pt x="1159787" y="2386784"/>
                  <a:pt x="1107453" y="2401012"/>
                </a:cubicBezTo>
                <a:cubicBezTo>
                  <a:pt x="1043489" y="2418796"/>
                  <a:pt x="1008599" y="2390340"/>
                  <a:pt x="991154" y="2326314"/>
                </a:cubicBezTo>
                <a:cubicBezTo>
                  <a:pt x="970802" y="2258731"/>
                  <a:pt x="933005" y="2223159"/>
                  <a:pt x="880671" y="2191146"/>
                </a:cubicBezTo>
                <a:cubicBezTo>
                  <a:pt x="752743" y="2112891"/>
                  <a:pt x="630630" y="2020407"/>
                  <a:pt x="491072" y="1974165"/>
                </a:cubicBezTo>
                <a:cubicBezTo>
                  <a:pt x="464905" y="1967051"/>
                  <a:pt x="432923" y="1952823"/>
                  <a:pt x="421293" y="1892353"/>
                </a:cubicBezTo>
                <a:cubicBezTo>
                  <a:pt x="799262" y="1984836"/>
                  <a:pt x="1142342" y="2223159"/>
                  <a:pt x="1531941" y="2208931"/>
                </a:cubicBezTo>
                <a:cubicBezTo>
                  <a:pt x="1427272" y="2134233"/>
                  <a:pt x="1302252" y="2130676"/>
                  <a:pt x="1188861" y="2077320"/>
                </a:cubicBezTo>
                <a:cubicBezTo>
                  <a:pt x="1270270" y="2038192"/>
                  <a:pt x="1345864" y="2080877"/>
                  <a:pt x="1421458" y="2102219"/>
                </a:cubicBezTo>
                <a:cubicBezTo>
                  <a:pt x="1485422" y="2120004"/>
                  <a:pt x="1543571" y="2123562"/>
                  <a:pt x="1549386" y="2013292"/>
                </a:cubicBezTo>
                <a:cubicBezTo>
                  <a:pt x="1549386" y="2002622"/>
                  <a:pt x="1549386" y="1995507"/>
                  <a:pt x="1549386" y="1984836"/>
                </a:cubicBezTo>
                <a:cubicBezTo>
                  <a:pt x="1526126" y="1938595"/>
                  <a:pt x="1494144" y="1917252"/>
                  <a:pt x="1453440" y="1903025"/>
                </a:cubicBezTo>
                <a:cubicBezTo>
                  <a:pt x="1430180" y="1895910"/>
                  <a:pt x="1398198" y="1881683"/>
                  <a:pt x="1398198" y="1849668"/>
                </a:cubicBezTo>
                <a:cubicBezTo>
                  <a:pt x="1401105" y="1728729"/>
                  <a:pt x="1322604" y="1693158"/>
                  <a:pt x="1247011" y="1657587"/>
                </a:cubicBezTo>
                <a:cubicBezTo>
                  <a:pt x="1287715" y="1597117"/>
                  <a:pt x="1322604" y="1639802"/>
                  <a:pt x="1354586" y="1636245"/>
                </a:cubicBezTo>
                <a:cubicBezTo>
                  <a:pt x="1374939" y="1632688"/>
                  <a:pt x="1395290" y="1629132"/>
                  <a:pt x="1395290" y="1597117"/>
                </a:cubicBezTo>
                <a:cubicBezTo>
                  <a:pt x="1395290" y="1572219"/>
                  <a:pt x="1386568" y="1540204"/>
                  <a:pt x="1366216" y="1540204"/>
                </a:cubicBezTo>
                <a:cubicBezTo>
                  <a:pt x="1238288" y="1536647"/>
                  <a:pt x="1165601" y="1365909"/>
                  <a:pt x="1031858" y="1365909"/>
                </a:cubicBezTo>
                <a:cubicBezTo>
                  <a:pt x="950450" y="1365909"/>
                  <a:pt x="1072563" y="1269868"/>
                  <a:pt x="1005692" y="1230741"/>
                </a:cubicBezTo>
                <a:cubicBezTo>
                  <a:pt x="991154" y="1220069"/>
                  <a:pt x="1046396" y="1205842"/>
                  <a:pt x="1069655" y="1209399"/>
                </a:cubicBezTo>
                <a:cubicBezTo>
                  <a:pt x="1092915" y="1212955"/>
                  <a:pt x="1113268" y="1237855"/>
                  <a:pt x="1142342" y="1220069"/>
                </a:cubicBezTo>
                <a:cubicBezTo>
                  <a:pt x="1156879" y="1156043"/>
                  <a:pt x="1119082" y="1131144"/>
                  <a:pt x="1084193" y="1113358"/>
                </a:cubicBezTo>
                <a:cubicBezTo>
                  <a:pt x="1008599" y="1070674"/>
                  <a:pt x="933005" y="1020875"/>
                  <a:pt x="848689" y="1006647"/>
                </a:cubicBezTo>
                <a:cubicBezTo>
                  <a:pt x="819615" y="1003089"/>
                  <a:pt x="802169" y="985305"/>
                  <a:pt x="805077" y="949734"/>
                </a:cubicBezTo>
                <a:cubicBezTo>
                  <a:pt x="810892" y="903491"/>
                  <a:pt x="839967" y="917720"/>
                  <a:pt x="863226" y="921277"/>
                </a:cubicBezTo>
                <a:cubicBezTo>
                  <a:pt x="877764" y="924835"/>
                  <a:pt x="892301" y="935506"/>
                  <a:pt x="906838" y="910606"/>
                </a:cubicBezTo>
                <a:cubicBezTo>
                  <a:pt x="566666" y="658055"/>
                  <a:pt x="386404" y="672284"/>
                  <a:pt x="5527" y="465975"/>
                </a:cubicBezTo>
                <a:cubicBezTo>
                  <a:pt x="89843" y="426847"/>
                  <a:pt x="150900" y="455303"/>
                  <a:pt x="209049" y="462417"/>
                </a:cubicBezTo>
                <a:cubicBezTo>
                  <a:pt x="354422" y="480203"/>
                  <a:pt x="264290" y="512216"/>
                  <a:pt x="409664" y="533558"/>
                </a:cubicBezTo>
                <a:cubicBezTo>
                  <a:pt x="479443" y="544229"/>
                  <a:pt x="543407" y="579800"/>
                  <a:pt x="621908" y="522887"/>
                </a:cubicBezTo>
                <a:cubicBezTo>
                  <a:pt x="674242" y="483759"/>
                  <a:pt x="758558" y="526444"/>
                  <a:pt x="822522" y="558458"/>
                </a:cubicBezTo>
                <a:cubicBezTo>
                  <a:pt x="874856" y="586915"/>
                  <a:pt x="927190" y="594028"/>
                  <a:pt x="996969" y="558458"/>
                </a:cubicBezTo>
                <a:cubicBezTo>
                  <a:pt x="933005" y="537116"/>
                  <a:pt x="883579" y="519330"/>
                  <a:pt x="834151" y="505101"/>
                </a:cubicBezTo>
                <a:cubicBezTo>
                  <a:pt x="793447" y="494431"/>
                  <a:pt x="770187" y="469532"/>
                  <a:pt x="773095" y="416176"/>
                </a:cubicBezTo>
                <a:cubicBezTo>
                  <a:pt x="773095" y="387720"/>
                  <a:pt x="764373" y="348592"/>
                  <a:pt x="793447" y="334364"/>
                </a:cubicBezTo>
                <a:cubicBezTo>
                  <a:pt x="816707" y="320135"/>
                  <a:pt x="848689" y="334364"/>
                  <a:pt x="860319" y="359262"/>
                </a:cubicBezTo>
                <a:cubicBezTo>
                  <a:pt x="874856" y="405504"/>
                  <a:pt x="889393" y="448189"/>
                  <a:pt x="938820" y="451747"/>
                </a:cubicBezTo>
                <a:cubicBezTo>
                  <a:pt x="1005692" y="458860"/>
                  <a:pt x="967894" y="430405"/>
                  <a:pt x="956265" y="394834"/>
                </a:cubicBezTo>
                <a:cubicBezTo>
                  <a:pt x="944635" y="355706"/>
                  <a:pt x="979525" y="345034"/>
                  <a:pt x="1002784" y="352148"/>
                </a:cubicBezTo>
                <a:cubicBezTo>
                  <a:pt x="1090008" y="384162"/>
                  <a:pt x="1180139" y="327250"/>
                  <a:pt x="1270270" y="373491"/>
                </a:cubicBezTo>
                <a:cubicBezTo>
                  <a:pt x="1247011" y="259665"/>
                  <a:pt x="1197583" y="209867"/>
                  <a:pt x="1092915" y="192082"/>
                </a:cubicBezTo>
                <a:cubicBezTo>
                  <a:pt x="1055118" y="188525"/>
                  <a:pt x="1014414" y="195638"/>
                  <a:pt x="979525" y="163625"/>
                </a:cubicBezTo>
                <a:cubicBezTo>
                  <a:pt x="959172" y="145839"/>
                  <a:pt x="938820" y="124497"/>
                  <a:pt x="953358" y="88927"/>
                </a:cubicBezTo>
                <a:cubicBezTo>
                  <a:pt x="962080" y="64027"/>
                  <a:pt x="985339" y="64027"/>
                  <a:pt x="1005692" y="71141"/>
                </a:cubicBezTo>
                <a:cubicBezTo>
                  <a:pt x="1090008" y="110269"/>
                  <a:pt x="1180139" y="120941"/>
                  <a:pt x="1267362" y="135168"/>
                </a:cubicBezTo>
                <a:cubicBezTo>
                  <a:pt x="1281900" y="138725"/>
                  <a:pt x="1296437" y="145839"/>
                  <a:pt x="1310975" y="110269"/>
                </a:cubicBezTo>
                <a:cubicBezTo>
                  <a:pt x="1209214" y="78255"/>
                  <a:pt x="1110360" y="35571"/>
                  <a:pt x="1008599" y="0"/>
                </a:cubicBezTo>
                <a:close/>
              </a:path>
            </a:pathLst>
          </a:custGeom>
          <a:solidFill>
            <a:schemeClr val="bg2">
              <a:alpha val="50000"/>
            </a:schemeClr>
          </a:solidFill>
          <a:ln w="32707" cap="flat">
            <a:noFill/>
            <a:prstDash val="solid"/>
            <a:miter/>
          </a:ln>
        </p:spPr>
        <p:txBody>
          <a:bodyPr rtlCol="0" anchor="ctr"/>
          <a:lstStyle/>
          <a:p>
            <a:endParaRPr lang="en-US">
              <a:solidFill>
                <a:schemeClr val="tx1"/>
              </a:solidFill>
            </a:endParaRPr>
          </a:p>
        </p:txBody>
      </p:sp>
      <p:sp>
        <p:nvSpPr>
          <p:cNvPr id="2" name="Titel 1">
            <a:extLst>
              <a:ext uri="{FF2B5EF4-FFF2-40B4-BE49-F238E27FC236}">
                <a16:creationId xmlns:a16="http://schemas.microsoft.com/office/drawing/2014/main" id="{597F0FAE-045B-7AA2-5DEA-C4E5B6A1FC96}"/>
              </a:ext>
            </a:extLst>
          </p:cNvPr>
          <p:cNvSpPr>
            <a:spLocks noGrp="1"/>
          </p:cNvSpPr>
          <p:nvPr>
            <p:ph type="title"/>
          </p:nvPr>
        </p:nvSpPr>
        <p:spPr>
          <a:xfrm>
            <a:off x="838199" y="1065749"/>
            <a:ext cx="4953001" cy="4726502"/>
          </a:xfrm>
        </p:spPr>
        <p:txBody>
          <a:bodyPr>
            <a:normAutofit/>
          </a:bodyPr>
          <a:lstStyle/>
          <a:p>
            <a:r>
              <a:rPr lang="de-DE"/>
              <a:t>Erstellt euer Versuchsprotokoll ✍️ und eigenes Erklärvideo 🤳</a:t>
            </a:r>
            <a:endParaRPr lang="de-DE" dirty="0"/>
          </a:p>
        </p:txBody>
      </p:sp>
      <p:sp>
        <p:nvSpPr>
          <p:cNvPr id="3" name="Inhaltsplatzhalter 2">
            <a:extLst>
              <a:ext uri="{FF2B5EF4-FFF2-40B4-BE49-F238E27FC236}">
                <a16:creationId xmlns:a16="http://schemas.microsoft.com/office/drawing/2014/main" id="{8BAABF65-D194-53C8-A3EE-7C510C78B797}"/>
              </a:ext>
            </a:extLst>
          </p:cNvPr>
          <p:cNvSpPr>
            <a:spLocks noGrp="1"/>
          </p:cNvSpPr>
          <p:nvPr>
            <p:ph idx="1"/>
          </p:nvPr>
        </p:nvSpPr>
        <p:spPr>
          <a:xfrm>
            <a:off x="6094476" y="652480"/>
            <a:ext cx="4821115" cy="5553039"/>
          </a:xfrm>
        </p:spPr>
        <p:txBody>
          <a:bodyPr anchor="ctr">
            <a:normAutofit/>
          </a:bodyPr>
          <a:lstStyle/>
          <a:p>
            <a:r>
              <a:rPr lang="de-DE" sz="1800" dirty="0">
                <a:solidFill>
                  <a:schemeClr val="accent2"/>
                </a:solidFill>
              </a:rPr>
              <a:t>Experiment auswählen</a:t>
            </a:r>
            <a:r>
              <a:rPr lang="de-DE" sz="1800" b="1" dirty="0">
                <a:solidFill>
                  <a:schemeClr val="accent2"/>
                </a:solidFill>
              </a:rPr>
              <a:t>: </a:t>
            </a:r>
            <a:r>
              <a:rPr lang="de-DE" sz="1800" dirty="0"/>
              <a:t>Wählt ein spannendes Experiment zum Thema Glas aus, das ihr gerne ausprobieren möchtet.</a:t>
            </a:r>
          </a:p>
          <a:p>
            <a:r>
              <a:rPr lang="de-DE" sz="1800" dirty="0">
                <a:solidFill>
                  <a:schemeClr val="accent2"/>
                </a:solidFill>
              </a:rPr>
              <a:t>Experiment durchführen</a:t>
            </a:r>
            <a:r>
              <a:rPr lang="de-DE" sz="1800" b="1" dirty="0">
                <a:solidFill>
                  <a:schemeClr val="accent2"/>
                </a:solidFill>
              </a:rPr>
              <a:t>: </a:t>
            </a:r>
            <a:r>
              <a:rPr lang="de-DE" sz="1800" dirty="0"/>
              <a:t>Führt euer Experiment durch und macht dabei Notizen. Schreibt auf, was ihr macht und was passiert.</a:t>
            </a:r>
          </a:p>
          <a:p>
            <a:r>
              <a:rPr lang="de-DE" sz="1800" dirty="0">
                <a:solidFill>
                  <a:schemeClr val="accent2"/>
                </a:solidFill>
              </a:rPr>
              <a:t>Versuchsprotokoll erstellen</a:t>
            </a:r>
            <a:r>
              <a:rPr lang="de-DE" sz="1800" b="1" dirty="0">
                <a:solidFill>
                  <a:schemeClr val="accent2"/>
                </a:solidFill>
              </a:rPr>
              <a:t>: </a:t>
            </a:r>
            <a:r>
              <a:rPr lang="de-DE" sz="1800" dirty="0"/>
              <a:t>Erstellt ein Protokoll, in dem ihr alles festhaltet. </a:t>
            </a:r>
          </a:p>
          <a:p>
            <a:r>
              <a:rPr lang="de-DE" sz="1800" b="0" i="0" dirty="0">
                <a:solidFill>
                  <a:schemeClr val="accent2"/>
                </a:solidFill>
                <a:effectLst/>
              </a:rPr>
              <a:t>Erklärvideo drehen: </a:t>
            </a:r>
            <a:r>
              <a:rPr lang="de-DE" sz="1800" dirty="0"/>
              <a:t>Dreht ein kurzes Video (3-5 Minuten), in dem ihr euer Experiment vorstellt.</a:t>
            </a:r>
          </a:p>
          <a:p>
            <a:pPr lvl="1">
              <a:buFont typeface="Wingdings" panose="05000000000000000000" pitchFamily="2" charset="2"/>
              <a:buChar char="ü"/>
            </a:pPr>
            <a:r>
              <a:rPr lang="de-DE" sz="1800" b="0" i="0" dirty="0">
                <a:effectLst/>
              </a:rPr>
              <a:t>Stellt euch und euer Experiment vor.</a:t>
            </a:r>
          </a:p>
          <a:p>
            <a:pPr lvl="1">
              <a:buFont typeface="Wingdings" panose="05000000000000000000" pitchFamily="2" charset="2"/>
              <a:buChar char="ü"/>
            </a:pPr>
            <a:r>
              <a:rPr lang="de-DE" sz="1800" b="0" i="0" dirty="0">
                <a:effectLst/>
              </a:rPr>
              <a:t>Zeigt, wie ihr das Experiment gemacht habt.</a:t>
            </a:r>
          </a:p>
          <a:p>
            <a:pPr lvl="1">
              <a:buFont typeface="Wingdings" panose="05000000000000000000" pitchFamily="2" charset="2"/>
              <a:buChar char="ü"/>
            </a:pPr>
            <a:r>
              <a:rPr lang="de-DE" sz="1800" b="0" i="0" dirty="0">
                <a:effectLst/>
              </a:rPr>
              <a:t>Erklärt, was ihr beobachtet habt und was die Ergebnisse bedeuten.</a:t>
            </a:r>
            <a:endParaRPr lang="de-DE" sz="1800" dirty="0"/>
          </a:p>
          <a:p>
            <a:r>
              <a:rPr lang="de-DE" sz="1800" b="0" i="0" dirty="0">
                <a:solidFill>
                  <a:schemeClr val="accent2"/>
                </a:solidFill>
                <a:effectLst/>
              </a:rPr>
              <a:t>Präsentation: </a:t>
            </a:r>
            <a:r>
              <a:rPr lang="de-DE" sz="1800" b="0" i="0" dirty="0">
                <a:effectLst/>
              </a:rPr>
              <a:t>Zeigt euer Erklärvideo und euer Versuchsprotokoll der Klasse!</a:t>
            </a:r>
          </a:p>
          <a:p>
            <a:pPr lvl="1"/>
            <a:endParaRPr lang="de-DE" sz="1800" b="0" i="0" dirty="0">
              <a:effectLst/>
            </a:endParaRPr>
          </a:p>
          <a:p>
            <a:endParaRPr lang="de-DE" sz="1800" dirty="0"/>
          </a:p>
        </p:txBody>
      </p:sp>
      <p:sp>
        <p:nvSpPr>
          <p:cNvPr id="5" name="Fußzeilenplatzhalter 4">
            <a:extLst>
              <a:ext uri="{FF2B5EF4-FFF2-40B4-BE49-F238E27FC236}">
                <a16:creationId xmlns:a16="http://schemas.microsoft.com/office/drawing/2014/main" id="{E5278053-4D44-1D6A-0E80-B1DC276B633C}"/>
              </a:ext>
            </a:extLst>
          </p:cNvPr>
          <p:cNvSpPr>
            <a:spLocks noGrp="1"/>
          </p:cNvSpPr>
          <p:nvPr>
            <p:ph type="ftr" sz="quarter" idx="11"/>
          </p:nvPr>
        </p:nvSpPr>
        <p:spPr>
          <a:xfrm>
            <a:off x="4038600" y="6356350"/>
            <a:ext cx="4114800" cy="365125"/>
          </a:xfrm>
        </p:spPr>
        <p:txBody>
          <a:bodyPr>
            <a:normAutofit/>
          </a:bodyPr>
          <a:lstStyle/>
          <a:p>
            <a:pPr>
              <a:spcAft>
                <a:spcPts val="600"/>
              </a:spcAft>
            </a:pPr>
            <a:r>
              <a:rPr lang="de-DE"/>
              <a:t>Berufsorientierungspaket Glasindustrie</a:t>
            </a:r>
          </a:p>
        </p:txBody>
      </p:sp>
      <p:sp>
        <p:nvSpPr>
          <p:cNvPr id="4" name="Foliennummernplatzhalter 3">
            <a:extLst>
              <a:ext uri="{FF2B5EF4-FFF2-40B4-BE49-F238E27FC236}">
                <a16:creationId xmlns:a16="http://schemas.microsoft.com/office/drawing/2014/main" id="{FFE29CF0-8217-F204-BE67-3B82EDCD6313}"/>
              </a:ext>
            </a:extLst>
          </p:cNvPr>
          <p:cNvSpPr>
            <a:spLocks noGrp="1"/>
          </p:cNvSpPr>
          <p:nvPr>
            <p:ph type="sldNum" sz="quarter" idx="12"/>
          </p:nvPr>
        </p:nvSpPr>
        <p:spPr>
          <a:xfrm>
            <a:off x="8610600" y="6356350"/>
            <a:ext cx="2743200" cy="365125"/>
          </a:xfrm>
        </p:spPr>
        <p:txBody>
          <a:bodyPr>
            <a:normAutofit/>
          </a:bodyPr>
          <a:lstStyle/>
          <a:p>
            <a:pPr>
              <a:spcAft>
                <a:spcPts val="600"/>
              </a:spcAft>
            </a:pPr>
            <a:fld id="{FD873129-0E64-4D1D-8B34-6B11DA796452}" type="slidenum">
              <a:rPr lang="de-DE" smtClean="0"/>
              <a:pPr>
                <a:spcAft>
                  <a:spcPts val="600"/>
                </a:spcAft>
              </a:pPr>
              <a:t>30</a:t>
            </a:fld>
            <a:endParaRPr lang="de-DE"/>
          </a:p>
        </p:txBody>
      </p:sp>
    </p:spTree>
    <p:extLst>
      <p:ext uri="{BB962C8B-B14F-4D97-AF65-F5344CB8AC3E}">
        <p14:creationId xmlns:p14="http://schemas.microsoft.com/office/powerpoint/2010/main" val="1657085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3F38-104D-A040-0A5B-0B17B5273E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9A9076-9D66-B613-1C51-D10CB9C97C2A}"/>
              </a:ext>
            </a:extLst>
          </p:cNvPr>
          <p:cNvSpPr>
            <a:spLocks noGrp="1"/>
          </p:cNvSpPr>
          <p:nvPr>
            <p:ph type="title"/>
          </p:nvPr>
        </p:nvSpPr>
        <p:spPr/>
        <p:txBody>
          <a:bodyPr/>
          <a:lstStyle/>
          <a:p>
            <a:r>
              <a:rPr lang="de-DE" dirty="0"/>
              <a:t>Versuchsprotokoll erstellen</a:t>
            </a:r>
          </a:p>
        </p:txBody>
      </p:sp>
      <p:sp>
        <p:nvSpPr>
          <p:cNvPr id="5" name="Fußzeilenplatzhalter 4">
            <a:extLst>
              <a:ext uri="{FF2B5EF4-FFF2-40B4-BE49-F238E27FC236}">
                <a16:creationId xmlns:a16="http://schemas.microsoft.com/office/drawing/2014/main" id="{63DDC829-C29B-17C5-446D-B645EC09E106}"/>
              </a:ext>
            </a:extLst>
          </p:cNvPr>
          <p:cNvSpPr>
            <a:spLocks noGrp="1"/>
          </p:cNvSpPr>
          <p:nvPr>
            <p:ph type="ftr" sz="quarter" idx="11"/>
          </p:nvPr>
        </p:nvSpPr>
        <p:spPr/>
        <p:txBody>
          <a:bodyPr/>
          <a:lstStyle/>
          <a:p>
            <a:r>
              <a:rPr lang="de-DE"/>
              <a:t>Berufsorientierungspaket Glasindustrie</a:t>
            </a:r>
          </a:p>
        </p:txBody>
      </p:sp>
      <p:sp>
        <p:nvSpPr>
          <p:cNvPr id="6" name="Foliennummernplatzhalter 5">
            <a:extLst>
              <a:ext uri="{FF2B5EF4-FFF2-40B4-BE49-F238E27FC236}">
                <a16:creationId xmlns:a16="http://schemas.microsoft.com/office/drawing/2014/main" id="{E00FF348-6CE2-AF6B-1C18-860C75995BC8}"/>
              </a:ext>
            </a:extLst>
          </p:cNvPr>
          <p:cNvSpPr>
            <a:spLocks noGrp="1"/>
          </p:cNvSpPr>
          <p:nvPr>
            <p:ph type="sldNum" sz="quarter" idx="12"/>
          </p:nvPr>
        </p:nvSpPr>
        <p:spPr/>
        <p:txBody>
          <a:bodyPr/>
          <a:lstStyle/>
          <a:p>
            <a:fld id="{FD873129-0E64-4D1D-8B34-6B11DA796452}" type="slidenum">
              <a:rPr lang="de-DE" smtClean="0"/>
              <a:t>31</a:t>
            </a:fld>
            <a:endParaRPr lang="de-DE"/>
          </a:p>
        </p:txBody>
      </p:sp>
      <p:sp>
        <p:nvSpPr>
          <p:cNvPr id="8" name="Textfeld 7">
            <a:extLst>
              <a:ext uri="{FF2B5EF4-FFF2-40B4-BE49-F238E27FC236}">
                <a16:creationId xmlns:a16="http://schemas.microsoft.com/office/drawing/2014/main" id="{D96AFD8D-6A71-FF7B-F159-975D3F174EC5}"/>
              </a:ext>
            </a:extLst>
          </p:cNvPr>
          <p:cNvSpPr txBox="1"/>
          <p:nvPr/>
        </p:nvSpPr>
        <p:spPr>
          <a:xfrm>
            <a:off x="833541" y="5646752"/>
            <a:ext cx="4655650" cy="461665"/>
          </a:xfrm>
          <a:prstGeom prst="rect">
            <a:avLst/>
          </a:prstGeom>
          <a:noFill/>
        </p:spPr>
        <p:txBody>
          <a:bodyPr wrap="square">
            <a:spAutoFit/>
          </a:bodyPr>
          <a:lstStyle/>
          <a:p>
            <a:r>
              <a:rPr lang="de-DE" sz="1200" u="sng" dirty="0">
                <a:solidFill>
                  <a:srgbClr val="0A988B"/>
                </a:solidFill>
                <a:latin typeface="Calibi"/>
                <a:ea typeface="Cabin" pitchFamily="34" charset="-122"/>
                <a:hlinkClick r:id="rId2"/>
              </a:rPr>
              <a:t>https://www.zukunftimglas.de/fileadmin/user_upload/Versuchsprotokoll_Schulen_Faszination_Glas.pdf</a:t>
            </a:r>
            <a:endParaRPr lang="de-DE" sz="1200" u="sng" dirty="0">
              <a:solidFill>
                <a:srgbClr val="0A988B"/>
              </a:solidFill>
              <a:latin typeface="Calibi"/>
              <a:ea typeface="Cabin" pitchFamily="34" charset="-122"/>
            </a:endParaRPr>
          </a:p>
        </p:txBody>
      </p:sp>
      <p:sp>
        <p:nvSpPr>
          <p:cNvPr id="3" name="Shape 2">
            <a:extLst>
              <a:ext uri="{FF2B5EF4-FFF2-40B4-BE49-F238E27FC236}">
                <a16:creationId xmlns:a16="http://schemas.microsoft.com/office/drawing/2014/main" id="{BBC78D54-7993-E273-0ACA-7749F8ED822A}"/>
              </a:ext>
            </a:extLst>
          </p:cNvPr>
          <p:cNvSpPr/>
          <p:nvPr/>
        </p:nvSpPr>
        <p:spPr>
          <a:xfrm>
            <a:off x="833541" y="2404224"/>
            <a:ext cx="3562612" cy="3240000"/>
          </a:xfrm>
          <a:prstGeom prst="roundRect">
            <a:avLst>
              <a:gd name="adj" fmla="val 1049"/>
            </a:avLst>
          </a:prstGeom>
          <a:solidFill>
            <a:srgbClr val="304755"/>
          </a:solidFill>
          <a:ln/>
        </p:spPr>
        <p:txBody>
          <a:bodyPr/>
          <a:lstStyle/>
          <a:p>
            <a:endParaRPr lang="de-DE" sz="2400" dirty="0"/>
          </a:p>
        </p:txBody>
      </p:sp>
      <p:sp>
        <p:nvSpPr>
          <p:cNvPr id="10" name="Shape 2">
            <a:extLst>
              <a:ext uri="{FF2B5EF4-FFF2-40B4-BE49-F238E27FC236}">
                <a16:creationId xmlns:a16="http://schemas.microsoft.com/office/drawing/2014/main" id="{249829A8-AAB2-EBD2-FAA7-020E7207B842}"/>
              </a:ext>
            </a:extLst>
          </p:cNvPr>
          <p:cNvSpPr/>
          <p:nvPr/>
        </p:nvSpPr>
        <p:spPr>
          <a:xfrm>
            <a:off x="5583041" y="351223"/>
            <a:ext cx="4114800" cy="5650469"/>
          </a:xfrm>
          <a:prstGeom prst="roundRect">
            <a:avLst>
              <a:gd name="adj" fmla="val 1049"/>
            </a:avLst>
          </a:prstGeom>
          <a:solidFill>
            <a:srgbClr val="304755"/>
          </a:solidFill>
          <a:ln/>
        </p:spPr>
        <p:txBody>
          <a:bodyPr/>
          <a:lstStyle/>
          <a:p>
            <a:endParaRPr lang="de-DE" sz="2400" dirty="0"/>
          </a:p>
        </p:txBody>
      </p:sp>
      <p:pic>
        <p:nvPicPr>
          <p:cNvPr id="4" name="Grafik 3">
            <a:extLst>
              <a:ext uri="{FF2B5EF4-FFF2-40B4-BE49-F238E27FC236}">
                <a16:creationId xmlns:a16="http://schemas.microsoft.com/office/drawing/2014/main" id="{7C01BCDD-9B0F-64D4-77BF-93022635D32C}"/>
              </a:ext>
            </a:extLst>
          </p:cNvPr>
          <p:cNvPicPr>
            <a:picLocks noChangeAspect="1"/>
          </p:cNvPicPr>
          <p:nvPr/>
        </p:nvPicPr>
        <p:blipFill>
          <a:blip r:embed="rId3"/>
          <a:stretch>
            <a:fillRect/>
          </a:stretch>
        </p:blipFill>
        <p:spPr>
          <a:xfrm>
            <a:off x="1054159" y="2584224"/>
            <a:ext cx="2880000" cy="2880000"/>
          </a:xfrm>
          <a:prstGeom prst="rect">
            <a:avLst/>
          </a:prstGeom>
        </p:spPr>
      </p:pic>
      <p:pic>
        <p:nvPicPr>
          <p:cNvPr id="12" name="Grafik 11">
            <a:extLst>
              <a:ext uri="{FF2B5EF4-FFF2-40B4-BE49-F238E27FC236}">
                <a16:creationId xmlns:a16="http://schemas.microsoft.com/office/drawing/2014/main" id="{27A214DC-7DCD-17CC-7D32-9D82DCB13C43}"/>
              </a:ext>
            </a:extLst>
          </p:cNvPr>
          <p:cNvPicPr>
            <a:picLocks noChangeAspect="1"/>
          </p:cNvPicPr>
          <p:nvPr/>
        </p:nvPicPr>
        <p:blipFill>
          <a:blip r:embed="rId4"/>
          <a:stretch>
            <a:fillRect/>
          </a:stretch>
        </p:blipFill>
        <p:spPr>
          <a:xfrm>
            <a:off x="5702879" y="659423"/>
            <a:ext cx="3674359" cy="5178669"/>
          </a:xfrm>
          <a:prstGeom prst="rect">
            <a:avLst/>
          </a:prstGeom>
        </p:spPr>
      </p:pic>
    </p:spTree>
    <p:extLst>
      <p:ext uri="{BB962C8B-B14F-4D97-AF65-F5344CB8AC3E}">
        <p14:creationId xmlns:p14="http://schemas.microsoft.com/office/powerpoint/2010/main" val="2996875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pic>
        <p:nvPicPr>
          <p:cNvPr id="4" name="Image 1" descr="preencoded.png"/>
          <p:cNvPicPr>
            <a:picLocks noChangeAspect="1"/>
          </p:cNvPicPr>
          <p:nvPr/>
        </p:nvPicPr>
        <p:blipFill>
          <a:blip r:embed="rId4"/>
          <a:stretch>
            <a:fillRect/>
          </a:stretch>
        </p:blipFill>
        <p:spPr>
          <a:xfrm>
            <a:off x="0" y="0"/>
            <a:ext cx="4572000" cy="6858000"/>
          </a:xfrm>
          <a:prstGeom prst="rect">
            <a:avLst/>
          </a:prstGeom>
        </p:spPr>
      </p:pic>
      <p:sp>
        <p:nvSpPr>
          <p:cNvPr id="9" name="Text 4"/>
          <p:cNvSpPr/>
          <p:nvPr/>
        </p:nvSpPr>
        <p:spPr>
          <a:xfrm>
            <a:off x="5292030" y="5667369"/>
            <a:ext cx="6179939" cy="987623"/>
          </a:xfrm>
          <a:prstGeom prst="rect">
            <a:avLst/>
          </a:prstGeom>
          <a:noFill/>
          <a:ln/>
        </p:spPr>
        <p:txBody>
          <a:bodyPr wrap="square" rtlCol="0" anchor="t"/>
          <a:lstStyle/>
          <a:p>
            <a:pPr>
              <a:lnSpc>
                <a:spcPts val="2592"/>
              </a:lnSpc>
            </a:pPr>
            <a:r>
              <a:rPr lang="en-US" sz="1620">
                <a:solidFill>
                  <a:srgbClr val="CAD6DE"/>
                </a:solidFill>
                <a:latin typeface="Cabin" pitchFamily="34" charset="0"/>
                <a:ea typeface="Cabin" pitchFamily="34" charset="-122"/>
                <a:cs typeface="Cabin" pitchFamily="34" charset="-120"/>
              </a:rPr>
              <a:t>​</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https://www.zukunftimglas.de/fileadmin/user_upload/Experiment_Zuckerglas_Feb_2025</a:t>
            </a:r>
            <a:r>
              <a:rPr lang="en-US" sz="1906" u="sng">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.pdf</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a:p>
            <a:pPr>
              <a:lnSpc>
                <a:spcPts val="2592"/>
              </a:lnSpc>
            </a:pPr>
            <a:endParaRPr lang="en-US" sz="1620" dirty="0">
              <a:solidFill>
                <a:srgbClr val="CAD6DE"/>
              </a:solidFill>
              <a:latin typeface="Cabin" pitchFamily="34" charset="0"/>
              <a:ea typeface="Cabin" pitchFamily="34" charset="-122"/>
              <a:cs typeface="Cabin" pitchFamily="34" charset="-120"/>
            </a:endParaRPr>
          </a:p>
          <a:p>
            <a:pPr>
              <a:lnSpc>
                <a:spcPts val="2592"/>
              </a:lnSpc>
            </a:pP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 1">
            <a:extLst>
              <a:ext uri="{FF2B5EF4-FFF2-40B4-BE49-F238E27FC236}">
                <a16:creationId xmlns:a16="http://schemas.microsoft.com/office/drawing/2014/main" id="{DD4EAA82-40A8-320E-DC67-6107E1D8655E}"/>
              </a:ext>
            </a:extLst>
          </p:cNvPr>
          <p:cNvSpPr/>
          <p:nvPr/>
        </p:nvSpPr>
        <p:spPr>
          <a:xfrm>
            <a:off x="5292031" y="990799"/>
            <a:ext cx="4646216" cy="483989"/>
          </a:xfrm>
          <a:prstGeom prst="rect">
            <a:avLst/>
          </a:prstGeom>
          <a:noFill/>
          <a:ln/>
        </p:spPr>
        <p:txBody>
          <a:bodyPr wrap="none" rtlCol="0" anchor="t"/>
          <a:lstStyle/>
          <a:p>
            <a:pPr>
              <a:lnSpc>
                <a:spcPts val="3812"/>
              </a:lnSpc>
            </a:pPr>
            <a:r>
              <a:rPr lang="en-US" sz="3049" dirty="0">
                <a:solidFill>
                  <a:srgbClr val="FFFFFF"/>
                </a:solidFill>
                <a:latin typeface="+mj-lt"/>
                <a:ea typeface="Calibri" panose="020F0502020204030204" pitchFamily="34" charset="0"/>
                <a:cs typeface="Calibri" panose="020F0502020204030204" pitchFamily="34" charset="0"/>
              </a:rPr>
              <a:t>Wir experimentieren</a:t>
            </a:r>
            <a:endParaRPr lang="en-US" sz="3049" dirty="0">
              <a:latin typeface="+mj-lt"/>
            </a:endParaRPr>
          </a:p>
        </p:txBody>
      </p:sp>
      <p:sp>
        <p:nvSpPr>
          <p:cNvPr id="11" name="Shape 2">
            <a:extLst>
              <a:ext uri="{FF2B5EF4-FFF2-40B4-BE49-F238E27FC236}">
                <a16:creationId xmlns:a16="http://schemas.microsoft.com/office/drawing/2014/main" id="{7BDE2FAF-7B75-CBBB-5B2A-3B643F986462}"/>
              </a:ext>
            </a:extLst>
          </p:cNvPr>
          <p:cNvSpPr/>
          <p:nvPr/>
        </p:nvSpPr>
        <p:spPr>
          <a:xfrm>
            <a:off x="4572000" y="2004284"/>
            <a:ext cx="6179939" cy="3240000"/>
          </a:xfrm>
          <a:prstGeom prst="roundRect">
            <a:avLst>
              <a:gd name="adj" fmla="val 1049"/>
            </a:avLst>
          </a:prstGeom>
          <a:solidFill>
            <a:srgbClr val="304755"/>
          </a:solidFill>
          <a:ln/>
        </p:spPr>
        <p:txBody>
          <a:bodyPr/>
          <a:lstStyle/>
          <a:p>
            <a:endParaRPr lang="de-DE" sz="2400" dirty="0"/>
          </a:p>
        </p:txBody>
      </p:sp>
      <p:sp>
        <p:nvSpPr>
          <p:cNvPr id="13" name="Text 3"/>
          <p:cNvSpPr/>
          <p:nvPr/>
        </p:nvSpPr>
        <p:spPr>
          <a:xfrm>
            <a:off x="5292030" y="2096593"/>
            <a:ext cx="4262438" cy="362943"/>
          </a:xfrm>
          <a:prstGeom prst="rect">
            <a:avLst/>
          </a:prstGeom>
          <a:noFill/>
          <a:ln/>
        </p:spPr>
        <p:txBody>
          <a:bodyPr wrap="none" rtlCol="0" anchor="t"/>
          <a:lstStyle/>
          <a:p>
            <a:pPr>
              <a:lnSpc>
                <a:spcPts val="2859"/>
              </a:lnSpc>
            </a:pPr>
            <a:r>
              <a:rPr lang="en-US" sz="2400" dirty="0" err="1">
                <a:solidFill>
                  <a:srgbClr val="CAD6DE"/>
                </a:solidFill>
                <a:ea typeface="Calibri" panose="020F0502020204030204" pitchFamily="34" charset="0"/>
                <a:cs typeface="Calibri" panose="020F0502020204030204" pitchFamily="34" charset="0"/>
              </a:rPr>
              <a:t>Zuckerglas</a:t>
            </a:r>
            <a:endParaRPr lang="en-US" sz="2400" dirty="0"/>
          </a:p>
        </p:txBody>
      </p:sp>
      <p:pic>
        <p:nvPicPr>
          <p:cNvPr id="6" name="Grafik 5" descr="Ein Bild, das Screenshot, Grafiken, Text, Design enthält.&#10;&#10;Automatisch generierte Beschreibung">
            <a:extLst>
              <a:ext uri="{FF2B5EF4-FFF2-40B4-BE49-F238E27FC236}">
                <a16:creationId xmlns:a16="http://schemas.microsoft.com/office/drawing/2014/main" id="{001689EB-407B-D010-17B6-05B8AC5B56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5084" y="2724284"/>
            <a:ext cx="2520000" cy="2520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pic>
        <p:nvPicPr>
          <p:cNvPr id="4" name="Image 1" descr="preencoded.png"/>
          <p:cNvPicPr>
            <a:picLocks noChangeAspect="1"/>
          </p:cNvPicPr>
          <p:nvPr/>
        </p:nvPicPr>
        <p:blipFill>
          <a:blip r:embed="rId4"/>
          <a:stretch>
            <a:fillRect/>
          </a:stretch>
        </p:blipFill>
        <p:spPr>
          <a:xfrm>
            <a:off x="0" y="0"/>
            <a:ext cx="4572000" cy="6858000"/>
          </a:xfrm>
          <a:prstGeom prst="rect">
            <a:avLst/>
          </a:prstGeom>
        </p:spPr>
      </p:pic>
      <p:sp>
        <p:nvSpPr>
          <p:cNvPr id="5" name="Text 1"/>
          <p:cNvSpPr/>
          <p:nvPr/>
        </p:nvSpPr>
        <p:spPr>
          <a:xfrm>
            <a:off x="5292031" y="990799"/>
            <a:ext cx="4646216" cy="483989"/>
          </a:xfrm>
          <a:prstGeom prst="rect">
            <a:avLst/>
          </a:prstGeom>
          <a:noFill/>
          <a:ln/>
        </p:spPr>
        <p:txBody>
          <a:bodyPr wrap="none" rtlCol="0" anchor="t"/>
          <a:lstStyle/>
          <a:p>
            <a:pPr>
              <a:lnSpc>
                <a:spcPts val="3812"/>
              </a:lnSpc>
            </a:pPr>
            <a:r>
              <a:rPr lang="en-US" sz="3049" dirty="0">
                <a:solidFill>
                  <a:srgbClr val="FFFFFF"/>
                </a:solidFill>
                <a:latin typeface="+mj-lt"/>
                <a:ea typeface="Calibri" panose="020F0502020204030204" pitchFamily="34" charset="0"/>
                <a:cs typeface="Calibri" panose="020F0502020204030204" pitchFamily="34" charset="0"/>
              </a:rPr>
              <a:t>Wir experimentieren</a:t>
            </a:r>
            <a:endParaRPr lang="en-US" sz="3049" dirty="0">
              <a:latin typeface="+mj-lt"/>
            </a:endParaRPr>
          </a:p>
        </p:txBody>
      </p:sp>
      <p:sp>
        <p:nvSpPr>
          <p:cNvPr id="6" name="Shape 2"/>
          <p:cNvSpPr/>
          <p:nvPr/>
        </p:nvSpPr>
        <p:spPr>
          <a:xfrm>
            <a:off x="4572000" y="1986807"/>
            <a:ext cx="6179939" cy="3240000"/>
          </a:xfrm>
          <a:prstGeom prst="roundRect">
            <a:avLst>
              <a:gd name="adj" fmla="val 1049"/>
            </a:avLst>
          </a:prstGeom>
          <a:solidFill>
            <a:srgbClr val="304755"/>
          </a:solidFill>
          <a:ln/>
        </p:spPr>
        <p:txBody>
          <a:bodyPr/>
          <a:lstStyle/>
          <a:p>
            <a:endParaRPr lang="de-DE" sz="2400" dirty="0"/>
          </a:p>
        </p:txBody>
      </p:sp>
      <p:sp>
        <p:nvSpPr>
          <p:cNvPr id="7" name="Text 3"/>
          <p:cNvSpPr/>
          <p:nvPr/>
        </p:nvSpPr>
        <p:spPr>
          <a:xfrm>
            <a:off x="4809603" y="2134319"/>
            <a:ext cx="4025206" cy="362943"/>
          </a:xfrm>
          <a:prstGeom prst="rect">
            <a:avLst/>
          </a:prstGeom>
          <a:noFill/>
          <a:ln/>
        </p:spPr>
        <p:txBody>
          <a:bodyPr wrap="none" rtlCol="0" anchor="t"/>
          <a:lstStyle/>
          <a:p>
            <a:pPr algn="ctr">
              <a:lnSpc>
                <a:spcPts val="2859"/>
              </a:lnSpc>
            </a:pPr>
            <a:r>
              <a:rPr lang="en-US" sz="2400" dirty="0">
                <a:solidFill>
                  <a:srgbClr val="CAD6DE"/>
                </a:solidFill>
                <a:ea typeface="Calibri" panose="020F0502020204030204" pitchFamily="34" charset="0"/>
                <a:cs typeface="Calibri" panose="020F0502020204030204" pitchFamily="34" charset="0"/>
              </a:rPr>
              <a:t>Töne mit Glas </a:t>
            </a:r>
            <a:r>
              <a:rPr lang="en-US" sz="2400" dirty="0" err="1">
                <a:solidFill>
                  <a:srgbClr val="CAD6DE"/>
                </a:solidFill>
                <a:ea typeface="Calibri" panose="020F0502020204030204" pitchFamily="34" charset="0"/>
                <a:cs typeface="Calibri" panose="020F0502020204030204" pitchFamily="34" charset="0"/>
              </a:rPr>
              <a:t>erzeugen</a:t>
            </a:r>
            <a:endParaRPr lang="en-US" sz="2400" dirty="0">
              <a:solidFill>
                <a:srgbClr val="CAD6DE"/>
              </a:solidFill>
              <a:ea typeface="Calibri" panose="020F0502020204030204" pitchFamily="34" charset="0"/>
              <a:cs typeface="Calibri" panose="020F0502020204030204" pitchFamily="34" charset="0"/>
            </a:endParaRPr>
          </a:p>
        </p:txBody>
      </p:sp>
      <p:sp>
        <p:nvSpPr>
          <p:cNvPr id="9" name="Text 4"/>
          <p:cNvSpPr/>
          <p:nvPr/>
        </p:nvSpPr>
        <p:spPr>
          <a:xfrm>
            <a:off x="5292030" y="5622855"/>
            <a:ext cx="6179939" cy="987623"/>
          </a:xfrm>
          <a:prstGeom prst="rect">
            <a:avLst/>
          </a:prstGeom>
          <a:noFill/>
          <a:ln/>
        </p:spPr>
        <p:txBody>
          <a:bodyPr wrap="square" rtlCol="0" anchor="t"/>
          <a:lstStyle/>
          <a:p>
            <a:pPr>
              <a:lnSpc>
                <a:spcPts val="2592"/>
              </a:lnSpc>
            </a:pPr>
            <a:r>
              <a:rPr lang="en-US" sz="1620" dirty="0">
                <a:solidFill>
                  <a:srgbClr val="CAD6DE"/>
                </a:solidFill>
                <a:latin typeface="Cabin" pitchFamily="34" charset="0"/>
                <a:ea typeface="Cabin" pitchFamily="34" charset="-122"/>
                <a:cs typeface="Cabin" pitchFamily="34" charset="-120"/>
              </a:rPr>
              <a:t>​</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https://www.zukunftimglas.de/fileadmin/user_upload/Experiment_Toene_mit_Glas_erzeugen_MAR_2024.pdf</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0D5C7228-5F87-DA22-0F6E-CC097399FDAA}"/>
              </a:ext>
            </a:extLst>
          </p:cNvPr>
          <p:cNvPicPr>
            <a:picLocks noChangeAspect="1"/>
          </p:cNvPicPr>
          <p:nvPr/>
        </p:nvPicPr>
        <p:blipFill>
          <a:blip r:embed="rId6"/>
          <a:stretch>
            <a:fillRect/>
          </a:stretch>
        </p:blipFill>
        <p:spPr>
          <a:xfrm>
            <a:off x="5386894" y="2706807"/>
            <a:ext cx="2520000" cy="2520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184026"/>
            <a:ext cx="12192000" cy="6858000"/>
          </a:xfrm>
          <a:prstGeom prst="rect">
            <a:avLst/>
          </a:prstGeom>
          <a:solidFill>
            <a:srgbClr val="112836"/>
          </a:solidFill>
          <a:ln/>
        </p:spPr>
        <p:txBody>
          <a:bodyPr/>
          <a:lstStyle/>
          <a:p>
            <a:endParaRPr lang="de-DE" sz="1500"/>
          </a:p>
        </p:txBody>
      </p:sp>
      <p:pic>
        <p:nvPicPr>
          <p:cNvPr id="4" name="Image 1" descr="preencoded.png"/>
          <p:cNvPicPr>
            <a:picLocks noChangeAspect="1"/>
          </p:cNvPicPr>
          <p:nvPr/>
        </p:nvPicPr>
        <p:blipFill>
          <a:blip r:embed="rId4"/>
          <a:stretch>
            <a:fillRect/>
          </a:stretch>
        </p:blipFill>
        <p:spPr>
          <a:xfrm>
            <a:off x="0" y="0"/>
            <a:ext cx="4572000" cy="6858000"/>
          </a:xfrm>
          <a:prstGeom prst="rect">
            <a:avLst/>
          </a:prstGeom>
        </p:spPr>
      </p:pic>
      <p:sp>
        <p:nvSpPr>
          <p:cNvPr id="6" name="Shape 2"/>
          <p:cNvSpPr/>
          <p:nvPr/>
        </p:nvSpPr>
        <p:spPr>
          <a:xfrm>
            <a:off x="4571999" y="1986647"/>
            <a:ext cx="6179939" cy="3240000"/>
          </a:xfrm>
          <a:prstGeom prst="roundRect">
            <a:avLst>
              <a:gd name="adj" fmla="val 848"/>
            </a:avLst>
          </a:prstGeom>
          <a:solidFill>
            <a:srgbClr val="304755"/>
          </a:solidFill>
          <a:ln/>
        </p:spPr>
        <p:txBody>
          <a:bodyPr/>
          <a:lstStyle/>
          <a:p>
            <a:endParaRPr lang="de-DE" sz="1500" dirty="0"/>
          </a:p>
        </p:txBody>
      </p:sp>
      <p:sp>
        <p:nvSpPr>
          <p:cNvPr id="7" name="Text 3"/>
          <p:cNvSpPr/>
          <p:nvPr/>
        </p:nvSpPr>
        <p:spPr>
          <a:xfrm>
            <a:off x="4641933" y="2130412"/>
            <a:ext cx="6572369" cy="725884"/>
          </a:xfrm>
          <a:prstGeom prst="rect">
            <a:avLst/>
          </a:prstGeom>
          <a:noFill/>
          <a:ln/>
        </p:spPr>
        <p:txBody>
          <a:bodyPr wrap="square" rtlCol="0" anchor="t"/>
          <a:lstStyle/>
          <a:p>
            <a:pPr algn="ctr">
              <a:lnSpc>
                <a:spcPts val="2859"/>
              </a:lnSpc>
            </a:pPr>
            <a:r>
              <a:rPr lang="en-US" sz="2400" dirty="0">
                <a:solidFill>
                  <a:srgbClr val="CAD6DE"/>
                </a:solidFill>
                <a:ea typeface="Calibri" panose="020F0502020204030204" pitchFamily="34" charset="0"/>
                <a:cs typeface="Calibri" panose="020F0502020204030204" pitchFamily="34" charset="0"/>
              </a:rPr>
              <a:t>Lichtbrechnung mit Stift u. Münze im Glas</a:t>
            </a:r>
          </a:p>
        </p:txBody>
      </p:sp>
      <p:sp>
        <p:nvSpPr>
          <p:cNvPr id="9" name="Text 4"/>
          <p:cNvSpPr/>
          <p:nvPr/>
        </p:nvSpPr>
        <p:spPr>
          <a:xfrm>
            <a:off x="5292030" y="5632495"/>
            <a:ext cx="6179939" cy="987623"/>
          </a:xfrm>
          <a:prstGeom prst="rect">
            <a:avLst/>
          </a:prstGeom>
          <a:noFill/>
          <a:ln/>
        </p:spPr>
        <p:txBody>
          <a:bodyPr wrap="square" rtlCol="0" anchor="t"/>
          <a:lstStyle/>
          <a:p>
            <a:pPr>
              <a:lnSpc>
                <a:spcPts val="2592"/>
              </a:lnSpc>
            </a:pPr>
            <a:r>
              <a:rPr lang="en-US" sz="1620" dirty="0">
                <a:solidFill>
                  <a:srgbClr val="CAD6DE"/>
                </a:solidFill>
                <a:latin typeface="Cabin" pitchFamily="34" charset="0"/>
                <a:ea typeface="Cabin" pitchFamily="34" charset="-122"/>
                <a:cs typeface="Cabin" pitchFamily="34" charset="-120"/>
              </a:rPr>
              <a:t>​</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https://www.zukunftimglas.de/fileadmin/user_upload/Experiment_Lichtbrechung_im_Glas_mit_Stift_Mar_24.pdf</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1">
            <a:extLst>
              <a:ext uri="{FF2B5EF4-FFF2-40B4-BE49-F238E27FC236}">
                <a16:creationId xmlns:a16="http://schemas.microsoft.com/office/drawing/2014/main" id="{0C23561C-AA0B-F85B-DEBF-905DDE10E2F8}"/>
              </a:ext>
            </a:extLst>
          </p:cNvPr>
          <p:cNvSpPr/>
          <p:nvPr/>
        </p:nvSpPr>
        <p:spPr>
          <a:xfrm>
            <a:off x="5292031" y="990799"/>
            <a:ext cx="4646216" cy="483989"/>
          </a:xfrm>
          <a:prstGeom prst="rect">
            <a:avLst/>
          </a:prstGeom>
          <a:noFill/>
          <a:ln/>
        </p:spPr>
        <p:txBody>
          <a:bodyPr wrap="none" rtlCol="0" anchor="t"/>
          <a:lstStyle/>
          <a:p>
            <a:pPr>
              <a:lnSpc>
                <a:spcPts val="3812"/>
              </a:lnSpc>
            </a:pPr>
            <a:r>
              <a:rPr lang="en-US" sz="3049" dirty="0">
                <a:solidFill>
                  <a:srgbClr val="FFFFFF"/>
                </a:solidFill>
                <a:latin typeface="+mj-lt"/>
                <a:ea typeface="Calibri" panose="020F0502020204030204" pitchFamily="34" charset="0"/>
                <a:cs typeface="Calibri" panose="020F0502020204030204" pitchFamily="34" charset="0"/>
              </a:rPr>
              <a:t>Wir experimentieren</a:t>
            </a:r>
            <a:endParaRPr lang="en-US" sz="3049" dirty="0">
              <a:latin typeface="+mj-lt"/>
            </a:endParaRPr>
          </a:p>
        </p:txBody>
      </p:sp>
      <p:pic>
        <p:nvPicPr>
          <p:cNvPr id="11" name="Grafik 10">
            <a:extLst>
              <a:ext uri="{FF2B5EF4-FFF2-40B4-BE49-F238E27FC236}">
                <a16:creationId xmlns:a16="http://schemas.microsoft.com/office/drawing/2014/main" id="{6472AB0B-F03A-9A3C-30B6-43BEC1D9B58C}"/>
              </a:ext>
            </a:extLst>
          </p:cNvPr>
          <p:cNvPicPr>
            <a:picLocks noChangeAspect="1"/>
          </p:cNvPicPr>
          <p:nvPr/>
        </p:nvPicPr>
        <p:blipFill>
          <a:blip r:embed="rId6"/>
          <a:stretch>
            <a:fillRect/>
          </a:stretch>
        </p:blipFill>
        <p:spPr>
          <a:xfrm>
            <a:off x="5408117" y="2706647"/>
            <a:ext cx="2520000" cy="2520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7134622"/>
          </a:xfrm>
          <a:prstGeom prst="rect">
            <a:avLst/>
          </a:prstGeom>
          <a:solidFill>
            <a:srgbClr val="112836"/>
          </a:solidFill>
          <a:ln/>
        </p:spPr>
        <p:txBody>
          <a:bodyPr/>
          <a:lstStyle/>
          <a:p>
            <a:endParaRPr lang="de-DE" sz="1500"/>
          </a:p>
        </p:txBody>
      </p:sp>
      <p:pic>
        <p:nvPicPr>
          <p:cNvPr id="4" name="Image 1" descr="preencoded.png"/>
          <p:cNvPicPr>
            <a:picLocks noChangeAspect="1"/>
          </p:cNvPicPr>
          <p:nvPr/>
        </p:nvPicPr>
        <p:blipFill>
          <a:blip r:embed="rId4"/>
          <a:stretch>
            <a:fillRect/>
          </a:stretch>
        </p:blipFill>
        <p:spPr>
          <a:xfrm>
            <a:off x="0" y="0"/>
            <a:ext cx="4572000" cy="7134622"/>
          </a:xfrm>
          <a:prstGeom prst="rect">
            <a:avLst/>
          </a:prstGeom>
        </p:spPr>
      </p:pic>
      <p:sp>
        <p:nvSpPr>
          <p:cNvPr id="6" name="Shape 2"/>
          <p:cNvSpPr/>
          <p:nvPr/>
        </p:nvSpPr>
        <p:spPr>
          <a:xfrm>
            <a:off x="4572000" y="1996028"/>
            <a:ext cx="6179939" cy="3240000"/>
          </a:xfrm>
          <a:prstGeom prst="roundRect">
            <a:avLst>
              <a:gd name="adj" fmla="val 758"/>
            </a:avLst>
          </a:prstGeom>
          <a:solidFill>
            <a:srgbClr val="304755"/>
          </a:solidFill>
          <a:ln/>
        </p:spPr>
        <p:txBody>
          <a:bodyPr/>
          <a:lstStyle/>
          <a:p>
            <a:endParaRPr lang="de-DE" sz="1500" dirty="0"/>
          </a:p>
        </p:txBody>
      </p:sp>
      <p:sp>
        <p:nvSpPr>
          <p:cNvPr id="7" name="Text 3"/>
          <p:cNvSpPr/>
          <p:nvPr/>
        </p:nvSpPr>
        <p:spPr>
          <a:xfrm>
            <a:off x="5068293" y="2143233"/>
            <a:ext cx="5768578" cy="725884"/>
          </a:xfrm>
          <a:prstGeom prst="rect">
            <a:avLst/>
          </a:prstGeom>
          <a:noFill/>
          <a:ln/>
        </p:spPr>
        <p:txBody>
          <a:bodyPr wrap="square" rtlCol="0" anchor="t"/>
          <a:lstStyle/>
          <a:p>
            <a:pPr algn="ctr">
              <a:lnSpc>
                <a:spcPts val="2859"/>
              </a:lnSpc>
            </a:pPr>
            <a:r>
              <a:rPr lang="en-US" sz="2400" dirty="0">
                <a:solidFill>
                  <a:srgbClr val="CAD6DE"/>
                </a:solidFill>
                <a:ea typeface="Calibri" panose="020F0502020204030204" pitchFamily="34" charset="0"/>
                <a:cs typeface="Calibri" panose="020F0502020204030204" pitchFamily="34" charset="0"/>
              </a:rPr>
              <a:t>Lichtbrechnung mit Spiegel im Wasserglas</a:t>
            </a:r>
            <a:endParaRPr lang="en-US" sz="2400" dirty="0"/>
          </a:p>
        </p:txBody>
      </p:sp>
      <p:sp>
        <p:nvSpPr>
          <p:cNvPr id="9" name="Text 4"/>
          <p:cNvSpPr/>
          <p:nvPr/>
        </p:nvSpPr>
        <p:spPr>
          <a:xfrm>
            <a:off x="5292030" y="5553202"/>
            <a:ext cx="6179939" cy="987623"/>
          </a:xfrm>
          <a:prstGeom prst="rect">
            <a:avLst/>
          </a:prstGeom>
          <a:noFill/>
          <a:ln/>
        </p:spPr>
        <p:txBody>
          <a:bodyPr wrap="square" rtlCol="0" anchor="t"/>
          <a:lstStyle/>
          <a:p>
            <a:pPr>
              <a:lnSpc>
                <a:spcPts val="2592"/>
              </a:lnSpc>
            </a:pPr>
            <a:r>
              <a:rPr lang="en-US" sz="1620" dirty="0">
                <a:solidFill>
                  <a:srgbClr val="CAD6DE"/>
                </a:solidFill>
                <a:latin typeface="Cabin" pitchFamily="34" charset="0"/>
                <a:ea typeface="Cabin" pitchFamily="34" charset="-122"/>
                <a:cs typeface="Cabin" pitchFamily="34" charset="-120"/>
              </a:rPr>
              <a:t>​</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https://www.zukunftimglas.de/fileadmin/user_upload/Experiment_Lichtbrechung_Spiegel_im_Wasserbeh%C3%A4lter_MAR_2024.pdf</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1">
            <a:extLst>
              <a:ext uri="{FF2B5EF4-FFF2-40B4-BE49-F238E27FC236}">
                <a16:creationId xmlns:a16="http://schemas.microsoft.com/office/drawing/2014/main" id="{923E0672-E0DD-237D-B892-343910A895AB}"/>
              </a:ext>
            </a:extLst>
          </p:cNvPr>
          <p:cNvSpPr/>
          <p:nvPr/>
        </p:nvSpPr>
        <p:spPr>
          <a:xfrm>
            <a:off x="5292031" y="990799"/>
            <a:ext cx="4646216" cy="483989"/>
          </a:xfrm>
          <a:prstGeom prst="rect">
            <a:avLst/>
          </a:prstGeom>
          <a:noFill/>
          <a:ln/>
        </p:spPr>
        <p:txBody>
          <a:bodyPr wrap="none" rtlCol="0" anchor="t"/>
          <a:lstStyle/>
          <a:p>
            <a:pPr>
              <a:lnSpc>
                <a:spcPts val="3812"/>
              </a:lnSpc>
            </a:pPr>
            <a:r>
              <a:rPr lang="en-US" sz="3049" dirty="0">
                <a:solidFill>
                  <a:srgbClr val="FFFFFF"/>
                </a:solidFill>
                <a:latin typeface="+mj-lt"/>
                <a:ea typeface="Calibri" panose="020F0502020204030204" pitchFamily="34" charset="0"/>
                <a:cs typeface="Calibri" panose="020F0502020204030204" pitchFamily="34" charset="0"/>
              </a:rPr>
              <a:t>Wir experimentieren</a:t>
            </a:r>
            <a:endParaRPr lang="en-US" sz="3049" dirty="0">
              <a:latin typeface="+mj-lt"/>
            </a:endParaRPr>
          </a:p>
        </p:txBody>
      </p:sp>
      <p:pic>
        <p:nvPicPr>
          <p:cNvPr id="11" name="Grafik 10">
            <a:extLst>
              <a:ext uri="{FF2B5EF4-FFF2-40B4-BE49-F238E27FC236}">
                <a16:creationId xmlns:a16="http://schemas.microsoft.com/office/drawing/2014/main" id="{2A6B07DF-2A57-0EBB-E6A9-17DA70F1F9FF}"/>
              </a:ext>
            </a:extLst>
          </p:cNvPr>
          <p:cNvPicPr>
            <a:picLocks noChangeAspect="1"/>
          </p:cNvPicPr>
          <p:nvPr/>
        </p:nvPicPr>
        <p:blipFill>
          <a:blip r:embed="rId6"/>
          <a:stretch>
            <a:fillRect/>
          </a:stretch>
        </p:blipFill>
        <p:spPr>
          <a:xfrm>
            <a:off x="5413126" y="2707577"/>
            <a:ext cx="2520000" cy="2520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89948"/>
          </a:xfrm>
          <a:prstGeom prst="rect">
            <a:avLst/>
          </a:prstGeom>
          <a:solidFill>
            <a:srgbClr val="112836"/>
          </a:solidFill>
          <a:ln/>
        </p:spPr>
        <p:txBody>
          <a:bodyPr/>
          <a:lstStyle/>
          <a:p>
            <a:endParaRPr lang="de-DE" sz="1500"/>
          </a:p>
        </p:txBody>
      </p:sp>
      <p:pic>
        <p:nvPicPr>
          <p:cNvPr id="4" name="Image 1" descr="preencoded.png"/>
          <p:cNvPicPr>
            <a:picLocks noChangeAspect="1"/>
          </p:cNvPicPr>
          <p:nvPr/>
        </p:nvPicPr>
        <p:blipFill>
          <a:blip r:embed="rId4"/>
          <a:stretch>
            <a:fillRect/>
          </a:stretch>
        </p:blipFill>
        <p:spPr>
          <a:xfrm>
            <a:off x="0" y="0"/>
            <a:ext cx="4572000" cy="6889948"/>
          </a:xfrm>
          <a:prstGeom prst="rect">
            <a:avLst/>
          </a:prstGeom>
        </p:spPr>
      </p:pic>
      <p:sp>
        <p:nvSpPr>
          <p:cNvPr id="6" name="Shape 2"/>
          <p:cNvSpPr/>
          <p:nvPr/>
        </p:nvSpPr>
        <p:spPr>
          <a:xfrm>
            <a:off x="4572000" y="1999383"/>
            <a:ext cx="6179939" cy="3240000"/>
          </a:xfrm>
          <a:prstGeom prst="roundRect">
            <a:avLst>
              <a:gd name="adj" fmla="val 807"/>
            </a:avLst>
          </a:prstGeom>
          <a:solidFill>
            <a:srgbClr val="304755"/>
          </a:solidFill>
          <a:ln/>
        </p:spPr>
        <p:txBody>
          <a:bodyPr/>
          <a:lstStyle/>
          <a:p>
            <a:endParaRPr lang="de-DE" sz="1500"/>
          </a:p>
        </p:txBody>
      </p:sp>
      <p:sp>
        <p:nvSpPr>
          <p:cNvPr id="7" name="Text 3"/>
          <p:cNvSpPr/>
          <p:nvPr/>
        </p:nvSpPr>
        <p:spPr>
          <a:xfrm>
            <a:off x="4581913" y="2108830"/>
            <a:ext cx="5316042" cy="362943"/>
          </a:xfrm>
          <a:prstGeom prst="rect">
            <a:avLst/>
          </a:prstGeom>
          <a:noFill/>
          <a:ln/>
        </p:spPr>
        <p:txBody>
          <a:bodyPr wrap="none" rtlCol="0" anchor="t"/>
          <a:lstStyle/>
          <a:p>
            <a:pPr algn="ctr">
              <a:lnSpc>
                <a:spcPts val="2859"/>
              </a:lnSpc>
            </a:pPr>
            <a:r>
              <a:rPr lang="en-US" sz="2400" dirty="0">
                <a:solidFill>
                  <a:srgbClr val="CAD6DE"/>
                </a:solidFill>
                <a:ea typeface="Calibri" panose="020F0502020204030204" pitchFamily="34" charset="0"/>
                <a:cs typeface="Calibri" panose="020F0502020204030204" pitchFamily="34" charset="0"/>
              </a:rPr>
              <a:t>Flaches &amp; </a:t>
            </a:r>
            <a:r>
              <a:rPr lang="en-US" sz="2400" dirty="0" err="1">
                <a:solidFill>
                  <a:srgbClr val="CAD6DE"/>
                </a:solidFill>
                <a:ea typeface="Calibri" panose="020F0502020204030204" pitchFamily="34" charset="0"/>
                <a:cs typeface="Calibri" panose="020F0502020204030204" pitchFamily="34" charset="0"/>
              </a:rPr>
              <a:t>hohles</a:t>
            </a:r>
            <a:r>
              <a:rPr lang="en-US" sz="2400" dirty="0">
                <a:solidFill>
                  <a:srgbClr val="CAD6DE"/>
                </a:solidFill>
                <a:ea typeface="Calibri" panose="020F0502020204030204" pitchFamily="34" charset="0"/>
                <a:cs typeface="Calibri" panose="020F0502020204030204" pitchFamily="34" charset="0"/>
              </a:rPr>
              <a:t> Glas </a:t>
            </a:r>
            <a:r>
              <a:rPr lang="en-US" sz="2400" dirty="0" err="1">
                <a:solidFill>
                  <a:srgbClr val="CAD6DE"/>
                </a:solidFill>
                <a:ea typeface="Calibri" panose="020F0502020204030204" pitchFamily="34" charset="0"/>
                <a:cs typeface="Calibri" panose="020F0502020204030204" pitchFamily="34" charset="0"/>
              </a:rPr>
              <a:t>bemalen</a:t>
            </a:r>
            <a:endParaRPr lang="en-US" sz="2400" dirty="0">
              <a:solidFill>
                <a:srgbClr val="CAD6DE"/>
              </a:solidFill>
              <a:ea typeface="Calibri" panose="020F0502020204030204" pitchFamily="34" charset="0"/>
              <a:cs typeface="Calibri" panose="020F0502020204030204" pitchFamily="34" charset="0"/>
            </a:endParaRPr>
          </a:p>
        </p:txBody>
      </p:sp>
      <p:sp>
        <p:nvSpPr>
          <p:cNvPr id="9" name="Text 4"/>
          <p:cNvSpPr/>
          <p:nvPr/>
        </p:nvSpPr>
        <p:spPr>
          <a:xfrm>
            <a:off x="5292030" y="5642380"/>
            <a:ext cx="6179939" cy="987623"/>
          </a:xfrm>
          <a:prstGeom prst="rect">
            <a:avLst/>
          </a:prstGeom>
          <a:noFill/>
          <a:ln/>
        </p:spPr>
        <p:txBody>
          <a:bodyPr wrap="square" rtlCol="0" anchor="t"/>
          <a:lstStyle/>
          <a:p>
            <a:pPr>
              <a:lnSpc>
                <a:spcPts val="2592"/>
              </a:lnSpc>
            </a:pP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rPr>
              <a:t>​</a:t>
            </a:r>
            <a:r>
              <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https://www.zukunftimglas.de/fileadmin/user_upload/Experiment_Glas_bemalen_MAR_2024.pdf</a:t>
            </a:r>
            <a:endParaRPr lang="en-US" sz="1906" u="sng" dirty="0">
              <a:solidFill>
                <a:srgbClr val="0A988B"/>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1">
            <a:extLst>
              <a:ext uri="{FF2B5EF4-FFF2-40B4-BE49-F238E27FC236}">
                <a16:creationId xmlns:a16="http://schemas.microsoft.com/office/drawing/2014/main" id="{B02D4813-A193-53D5-2513-AB4CEC957D3E}"/>
              </a:ext>
            </a:extLst>
          </p:cNvPr>
          <p:cNvSpPr/>
          <p:nvPr/>
        </p:nvSpPr>
        <p:spPr>
          <a:xfrm>
            <a:off x="5292031" y="990799"/>
            <a:ext cx="4646216" cy="483989"/>
          </a:xfrm>
          <a:prstGeom prst="rect">
            <a:avLst/>
          </a:prstGeom>
          <a:noFill/>
          <a:ln/>
        </p:spPr>
        <p:txBody>
          <a:bodyPr wrap="none" rtlCol="0" anchor="t"/>
          <a:lstStyle/>
          <a:p>
            <a:pPr>
              <a:lnSpc>
                <a:spcPts val="3812"/>
              </a:lnSpc>
            </a:pPr>
            <a:r>
              <a:rPr lang="en-US" sz="3049" dirty="0">
                <a:solidFill>
                  <a:srgbClr val="FFFFFF"/>
                </a:solidFill>
                <a:latin typeface="+mj-lt"/>
                <a:ea typeface="Calibri" panose="020F0502020204030204" pitchFamily="34" charset="0"/>
                <a:cs typeface="Calibri" panose="020F0502020204030204" pitchFamily="34" charset="0"/>
              </a:rPr>
              <a:t>Wir experimentieren</a:t>
            </a:r>
            <a:endParaRPr lang="en-US" sz="3049" dirty="0">
              <a:latin typeface="+mj-lt"/>
            </a:endParaRPr>
          </a:p>
        </p:txBody>
      </p:sp>
      <p:pic>
        <p:nvPicPr>
          <p:cNvPr id="11" name="Grafik 10">
            <a:extLst>
              <a:ext uri="{FF2B5EF4-FFF2-40B4-BE49-F238E27FC236}">
                <a16:creationId xmlns:a16="http://schemas.microsoft.com/office/drawing/2014/main" id="{428C86A8-6593-750E-5468-A0212E65E2AE}"/>
              </a:ext>
            </a:extLst>
          </p:cNvPr>
          <p:cNvPicPr>
            <a:picLocks noChangeAspect="1"/>
          </p:cNvPicPr>
          <p:nvPr/>
        </p:nvPicPr>
        <p:blipFill>
          <a:blip r:embed="rId6"/>
          <a:stretch>
            <a:fillRect/>
          </a:stretch>
        </p:blipFill>
        <p:spPr>
          <a:xfrm>
            <a:off x="5386894" y="2719383"/>
            <a:ext cx="2520000" cy="2520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dirty="0"/>
          </a:p>
        </p:txBody>
      </p:sp>
      <p:pic>
        <p:nvPicPr>
          <p:cNvPr id="4" name="Image 1" descr="preencoded.png"/>
          <p:cNvPicPr>
            <a:picLocks noChangeAspect="1"/>
          </p:cNvPicPr>
          <p:nvPr/>
        </p:nvPicPr>
        <p:blipFill>
          <a:blip r:embed="rId4"/>
          <a:stretch>
            <a:fillRect/>
          </a:stretch>
        </p:blipFill>
        <p:spPr>
          <a:xfrm>
            <a:off x="0" y="0"/>
            <a:ext cx="4636490" cy="6858000"/>
          </a:xfrm>
          <a:prstGeom prst="rect">
            <a:avLst/>
          </a:prstGeom>
        </p:spPr>
      </p:pic>
      <p:sp>
        <p:nvSpPr>
          <p:cNvPr id="5" name="Text 1"/>
          <p:cNvSpPr/>
          <p:nvPr/>
        </p:nvSpPr>
        <p:spPr>
          <a:xfrm>
            <a:off x="762555" y="1579113"/>
            <a:ext cx="4186733" cy="483989"/>
          </a:xfrm>
          <a:prstGeom prst="rect">
            <a:avLst/>
          </a:prstGeom>
          <a:noFill/>
          <a:ln/>
        </p:spPr>
        <p:txBody>
          <a:bodyPr wrap="none" rtlCol="0" anchor="t"/>
          <a:lstStyle/>
          <a:p>
            <a:pPr>
              <a:lnSpc>
                <a:spcPts val="3812"/>
              </a:lnSpc>
            </a:pPr>
            <a:r>
              <a:rPr lang="en-US" sz="3049" dirty="0">
                <a:latin typeface="Calibri" panose="020F0502020204030204" pitchFamily="34" charset="0"/>
                <a:ea typeface="Calibri" panose="020F0502020204030204" pitchFamily="34" charset="0"/>
                <a:cs typeface="Calibri" panose="020F0502020204030204" pitchFamily="34" charset="0"/>
              </a:rPr>
              <a:t>Zwischenreflexion</a:t>
            </a:r>
            <a:endParaRPr lang="en-US" sz="3049" dirty="0"/>
          </a:p>
        </p:txBody>
      </p:sp>
      <p:sp>
        <p:nvSpPr>
          <p:cNvPr id="7" name="Text 3"/>
          <p:cNvSpPr/>
          <p:nvPr/>
        </p:nvSpPr>
        <p:spPr>
          <a:xfrm>
            <a:off x="5263301" y="1449930"/>
            <a:ext cx="5850831" cy="329208"/>
          </a:xfrm>
          <a:prstGeom prst="rect">
            <a:avLst/>
          </a:prstGeom>
          <a:noFill/>
          <a:ln/>
        </p:spPr>
        <p:txBody>
          <a:bodyPr wrap="none" rtlCol="0" anchor="t"/>
          <a:lstStyle/>
          <a:p>
            <a:pPr>
              <a:lnSpc>
                <a:spcPts val="2592"/>
              </a:lnSpc>
            </a:pPr>
            <a:r>
              <a:rPr lang="en-US" sz="4000" dirty="0">
                <a:solidFill>
                  <a:srgbClr val="CAD6DE"/>
                </a:solidFill>
                <a:ea typeface="Cabin" pitchFamily="34" charset="-122"/>
                <a:cs typeface="Cabin" pitchFamily="34" charset="-120"/>
              </a:rPr>
              <a:t>Was ist dir leicht gefallen?</a:t>
            </a:r>
            <a:endParaRPr lang="en-US" sz="4000" dirty="0"/>
          </a:p>
        </p:txBody>
      </p:sp>
      <p:sp>
        <p:nvSpPr>
          <p:cNvPr id="9" name="Text 5"/>
          <p:cNvSpPr/>
          <p:nvPr/>
        </p:nvSpPr>
        <p:spPr>
          <a:xfrm>
            <a:off x="5263301" y="2262467"/>
            <a:ext cx="5850831" cy="329208"/>
          </a:xfrm>
          <a:prstGeom prst="rect">
            <a:avLst/>
          </a:prstGeom>
          <a:noFill/>
          <a:ln/>
        </p:spPr>
        <p:txBody>
          <a:bodyPr wrap="none" rtlCol="0" anchor="t"/>
          <a:lstStyle/>
          <a:p>
            <a:pPr>
              <a:lnSpc>
                <a:spcPts val="2592"/>
              </a:lnSpc>
            </a:pPr>
            <a:r>
              <a:rPr lang="en-US" sz="4000" dirty="0">
                <a:solidFill>
                  <a:srgbClr val="CAD6DE"/>
                </a:solidFill>
                <a:ea typeface="Cabin" pitchFamily="34" charset="-122"/>
                <a:cs typeface="Cabin" pitchFamily="34" charset="-120"/>
              </a:rPr>
              <a:t>Was ist dir schwer gefallen?</a:t>
            </a:r>
            <a:endParaRPr lang="en-US" sz="4000" dirty="0"/>
          </a:p>
        </p:txBody>
      </p:sp>
      <p:sp>
        <p:nvSpPr>
          <p:cNvPr id="11" name="Text 7"/>
          <p:cNvSpPr/>
          <p:nvPr/>
        </p:nvSpPr>
        <p:spPr>
          <a:xfrm>
            <a:off x="5263301" y="3081803"/>
            <a:ext cx="5850831" cy="329208"/>
          </a:xfrm>
          <a:prstGeom prst="rect">
            <a:avLst/>
          </a:prstGeom>
          <a:noFill/>
          <a:ln/>
        </p:spPr>
        <p:txBody>
          <a:bodyPr wrap="none" rtlCol="0" anchor="t"/>
          <a:lstStyle/>
          <a:p>
            <a:pPr>
              <a:lnSpc>
                <a:spcPts val="2592"/>
              </a:lnSpc>
            </a:pPr>
            <a:r>
              <a:rPr lang="en-US" sz="4000" dirty="0">
                <a:solidFill>
                  <a:srgbClr val="CAD6DE"/>
                </a:solidFill>
                <a:ea typeface="Cabin" pitchFamily="34" charset="-122"/>
                <a:cs typeface="Cabin" pitchFamily="34" charset="-120"/>
              </a:rPr>
              <a:t>Was hat dich überrascht?</a:t>
            </a:r>
            <a:endParaRPr lang="en-US" sz="4000" dirty="0"/>
          </a:p>
        </p:txBody>
      </p:sp>
      <p:sp>
        <p:nvSpPr>
          <p:cNvPr id="6" name="Textfeld 5">
            <a:extLst>
              <a:ext uri="{FF2B5EF4-FFF2-40B4-BE49-F238E27FC236}">
                <a16:creationId xmlns:a16="http://schemas.microsoft.com/office/drawing/2014/main" id="{254A291F-78FD-B5FA-D682-3E6E1E74A540}"/>
              </a:ext>
            </a:extLst>
          </p:cNvPr>
          <p:cNvSpPr txBox="1"/>
          <p:nvPr/>
        </p:nvSpPr>
        <p:spPr>
          <a:xfrm>
            <a:off x="615904" y="1703826"/>
            <a:ext cx="3404681" cy="523220"/>
          </a:xfrm>
          <a:prstGeom prst="rect">
            <a:avLst/>
          </a:prstGeom>
          <a:noFill/>
        </p:spPr>
        <p:txBody>
          <a:bodyPr wrap="square" rtlCol="0">
            <a:spAutoFit/>
          </a:bodyPr>
          <a:lstStyle/>
          <a:p>
            <a:r>
              <a:rPr lang="de-DE" sz="2800" dirty="0">
                <a:solidFill>
                  <a:schemeClr val="bg2"/>
                </a:solidFill>
                <a:latin typeface="ADLaM Display" panose="020F0502020204030204" pitchFamily="2" charset="0"/>
                <a:ea typeface="ADLaM Display" panose="020F0502020204030204" pitchFamily="2" charset="0"/>
                <a:cs typeface="ADLaM Display" panose="020F0502020204030204" pitchFamily="2" charset="0"/>
              </a:rPr>
              <a:t>Zwischenreflexion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26276AC-74E0-30EF-3FA4-A32996E8000F}"/>
              </a:ext>
            </a:extLst>
          </p:cNvPr>
          <p:cNvSpPr>
            <a:spLocks noGrp="1"/>
          </p:cNvSpPr>
          <p:nvPr>
            <p:ph type="title"/>
          </p:nvPr>
        </p:nvSpPr>
        <p:spPr>
          <a:xfrm>
            <a:off x="702766" y="1270316"/>
            <a:ext cx="5113360" cy="2158681"/>
          </a:xfrm>
        </p:spPr>
        <p:txBody>
          <a:bodyPr vert="horz" lIns="91440" tIns="45720" rIns="91440" bIns="45720" rtlCol="0" anchor="t">
            <a:normAutofit/>
          </a:bodyPr>
          <a:lstStyle/>
          <a:p>
            <a:r>
              <a:rPr lang="en-US" sz="4800" dirty="0" err="1"/>
              <a:t>Wir</a:t>
            </a:r>
            <a:r>
              <a:rPr lang="en-US" sz="4800" dirty="0"/>
              <a:t> </a:t>
            </a:r>
            <a:r>
              <a:rPr lang="en-US" sz="4800" dirty="0" err="1"/>
              <a:t>entdecken</a:t>
            </a:r>
            <a:r>
              <a:rPr lang="en-US" sz="4800" dirty="0"/>
              <a:t> </a:t>
            </a:r>
            <a:r>
              <a:rPr lang="en-US" sz="4800" dirty="0" err="1"/>
              <a:t>Berufe</a:t>
            </a:r>
            <a:r>
              <a:rPr lang="en-US" sz="4800" dirty="0"/>
              <a:t> </a:t>
            </a:r>
            <a:r>
              <a:rPr lang="en-US" sz="4800" dirty="0" err="1"/>
              <a:t>mit</a:t>
            </a:r>
            <a:r>
              <a:rPr lang="en-US" sz="4800" dirty="0"/>
              <a:t> der VR-Brille</a:t>
            </a:r>
          </a:p>
        </p:txBody>
      </p:sp>
      <p:sp>
        <p:nvSpPr>
          <p:cNvPr id="10" name="Rectangle 9">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platzhalter 13" descr="Ein Bild, das Person, Kleidung, Menschliches Gesicht, Im Haus enthält.&#10;&#10;Automatisch generierte Beschreibung">
            <a:extLst>
              <a:ext uri="{FF2B5EF4-FFF2-40B4-BE49-F238E27FC236}">
                <a16:creationId xmlns:a16="http://schemas.microsoft.com/office/drawing/2014/main" id="{8337B736-49E5-1C9D-8F83-58368A552494}"/>
              </a:ext>
            </a:extLst>
          </p:cNvPr>
          <p:cNvPicPr>
            <a:picLocks noChangeAspect="1"/>
          </p:cNvPicPr>
          <p:nvPr/>
        </p:nvPicPr>
        <p:blipFill>
          <a:blip r:embed="rId2" cstate="print">
            <a:extLst>
              <a:ext uri="{28A0092B-C50C-407E-A947-70E740481C1C}">
                <a14:useLocalDpi xmlns:a14="http://schemas.microsoft.com/office/drawing/2010/main" val="0"/>
              </a:ext>
            </a:extLst>
          </a:blip>
          <a:srcRect r="4502" b="3"/>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4" name="Foliennummernplatzhalter 3">
            <a:extLst>
              <a:ext uri="{FF2B5EF4-FFF2-40B4-BE49-F238E27FC236}">
                <a16:creationId xmlns:a16="http://schemas.microsoft.com/office/drawing/2014/main" id="{E169A928-A0A5-4803-135C-4A19E3A6FEF5}"/>
              </a:ext>
            </a:extLst>
          </p:cNvPr>
          <p:cNvSpPr>
            <a:spLocks noGrp="1"/>
          </p:cNvSpPr>
          <p:nvPr>
            <p:ph type="sldNum" sz="quarter" idx="12"/>
          </p:nvPr>
        </p:nvSpPr>
        <p:spPr/>
        <p:txBody>
          <a:bodyPr/>
          <a:lstStyle/>
          <a:p>
            <a:fld id="{FD873129-0E64-4D1D-8B34-6B11DA796452}" type="slidenum">
              <a:rPr lang="de-DE" smtClean="0"/>
              <a:t>38</a:t>
            </a:fld>
            <a:endParaRPr lang="de-DE"/>
          </a:p>
        </p:txBody>
      </p:sp>
      <p:sp>
        <p:nvSpPr>
          <p:cNvPr id="5" name="Fußzeilenplatzhalter 4">
            <a:extLst>
              <a:ext uri="{FF2B5EF4-FFF2-40B4-BE49-F238E27FC236}">
                <a16:creationId xmlns:a16="http://schemas.microsoft.com/office/drawing/2014/main" id="{3AE2F44E-9817-1CC9-485B-F0973F47953F}"/>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154257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0C3F566D-162F-E723-6CB5-A9D5C22EBAE8}"/>
              </a:ext>
            </a:extLst>
          </p:cNvPr>
          <p:cNvSpPr>
            <a:spLocks noGrp="1"/>
          </p:cNvSpPr>
          <p:nvPr>
            <p:ph type="ctrTitle"/>
          </p:nvPr>
        </p:nvSpPr>
        <p:spPr>
          <a:xfrm>
            <a:off x="1386865" y="818984"/>
            <a:ext cx="6596245" cy="3268520"/>
          </a:xfrm>
        </p:spPr>
        <p:txBody>
          <a:bodyPr>
            <a:normAutofit/>
          </a:bodyPr>
          <a:lstStyle/>
          <a:p>
            <a:pPr algn="r"/>
            <a:r>
              <a:rPr lang="de-DE" sz="4800">
                <a:solidFill>
                  <a:srgbClr val="FFFFFF"/>
                </a:solidFill>
              </a:rPr>
              <a:t>Vielfältige Berufe der Glasindustrie entdecken</a:t>
            </a: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tertitel 2">
            <a:extLst>
              <a:ext uri="{FF2B5EF4-FFF2-40B4-BE49-F238E27FC236}">
                <a16:creationId xmlns:a16="http://schemas.microsoft.com/office/drawing/2014/main" id="{0B5587AF-1BF4-4AB4-AD6E-ADA8704B6BF6}"/>
              </a:ext>
            </a:extLst>
          </p:cNvPr>
          <p:cNvSpPr>
            <a:spLocks noGrp="1"/>
          </p:cNvSpPr>
          <p:nvPr>
            <p:ph type="subTitle" idx="1"/>
          </p:nvPr>
        </p:nvSpPr>
        <p:spPr>
          <a:xfrm>
            <a:off x="1931874" y="4797188"/>
            <a:ext cx="6051236" cy="1241828"/>
          </a:xfrm>
        </p:spPr>
        <p:txBody>
          <a:bodyPr>
            <a:normAutofit/>
          </a:bodyPr>
          <a:lstStyle/>
          <a:p>
            <a:pPr algn="r"/>
            <a:endParaRPr lang="de-DE">
              <a:solidFill>
                <a:srgbClr val="FFFFFF"/>
              </a:solidFill>
            </a:endParaRP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699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03E36D75-A617-88C7-B0E8-3C3B026C5D39}"/>
              </a:ext>
            </a:extLst>
          </p:cNvPr>
          <p:cNvSpPr>
            <a:spLocks noGrp="1"/>
          </p:cNvSpPr>
          <p:nvPr>
            <p:ph type="ctrTitle"/>
          </p:nvPr>
        </p:nvSpPr>
        <p:spPr>
          <a:xfrm>
            <a:off x="4162567" y="818984"/>
            <a:ext cx="6714699" cy="3178689"/>
          </a:xfrm>
        </p:spPr>
        <p:txBody>
          <a:bodyPr>
            <a:normAutofit/>
          </a:bodyPr>
          <a:lstStyle/>
          <a:p>
            <a:pPr algn="l"/>
            <a:r>
              <a:rPr lang="de-DE" sz="4800" dirty="0">
                <a:solidFill>
                  <a:srgbClr val="FFFFFF"/>
                </a:solidFill>
              </a:rPr>
              <a:t>Geschichte des Glases</a:t>
            </a:r>
          </a:p>
        </p:txBody>
      </p:sp>
      <p:sp>
        <p:nvSpPr>
          <p:cNvPr id="40" name="Rectangle 39">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0076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4662957" cy="1395022"/>
          </a:xfrm>
        </p:spPr>
        <p:txBody>
          <a:bodyPr vert="horz" lIns="91440" tIns="45720" rIns="91440" bIns="45720" rtlCol="0" anchor="t">
            <a:normAutofit fontScale="32500" lnSpcReduction="20000"/>
          </a:bodyPr>
          <a:lstStyle/>
          <a:p>
            <a:pPr marL="0" indent="0">
              <a:buNone/>
            </a:pPr>
            <a:r>
              <a:rPr lang="de-DE" sz="60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11100" kern="1200" dirty="0" err="1">
                <a:solidFill>
                  <a:srgbClr val="FFFFFF"/>
                </a:solidFill>
                <a:latin typeface="+mn-lt"/>
                <a:ea typeface="+mn-ea"/>
                <a:cs typeface="+mn-cs"/>
              </a:rPr>
              <a:t>Mechatroniker</a:t>
            </a:r>
            <a:r>
              <a:rPr lang="en-US" sz="11100" kern="1200" dirty="0">
                <a:solidFill>
                  <a:srgbClr val="FFFFFF"/>
                </a:solidFill>
                <a:latin typeface="+mn-lt"/>
                <a:ea typeface="+mn-ea"/>
                <a:cs typeface="+mn-cs"/>
              </a:rPr>
              <a:t>/in</a:t>
            </a:r>
          </a:p>
          <a:p>
            <a:pPr marL="0" indent="0">
              <a:buNone/>
            </a:pPr>
            <a:endParaRPr lang="en-US" sz="4400" kern="1200" dirty="0">
              <a:solidFill>
                <a:srgbClr val="FFFFFF"/>
              </a:solidFill>
              <a:latin typeface="+mn-lt"/>
              <a:ea typeface="+mn-ea"/>
              <a:cs typeface="+mn-cs"/>
            </a:endParaRPr>
          </a:p>
          <a:p>
            <a:pPr marL="0" indent="0">
              <a:buNone/>
            </a:pPr>
            <a:r>
              <a:rPr lang="en-US" sz="5500" kern="1200" dirty="0">
                <a:solidFill>
                  <a:srgbClr val="FFFFFF"/>
                </a:solidFill>
                <a:latin typeface="+mn-lt"/>
                <a:ea typeface="+mn-ea"/>
                <a:cs typeface="+mn-cs"/>
                <a:hlinkClick r:id="rId2"/>
              </a:rPr>
              <a:t>https://www.zukunftimglas.de/ausbildungsberufe/mechatronikerin/</a:t>
            </a:r>
            <a:endParaRPr lang="en-US" sz="5500" kern="1200" dirty="0">
              <a:solidFill>
                <a:srgbClr val="FFFFFF"/>
              </a:solidFill>
              <a:latin typeface="+mn-lt"/>
              <a:ea typeface="+mn-ea"/>
              <a:cs typeface="+mn-cs"/>
            </a:endParaRPr>
          </a:p>
          <a:p>
            <a:pPr marL="0" indent="0">
              <a:buNone/>
            </a:pPr>
            <a:endParaRPr lang="en-US" sz="44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fik 10">
            <a:extLst>
              <a:ext uri="{FF2B5EF4-FFF2-40B4-BE49-F238E27FC236}">
                <a16:creationId xmlns:a16="http://schemas.microsoft.com/office/drawing/2014/main" id="{069EF16C-9371-8E77-FA70-871973034B5C}"/>
              </a:ext>
            </a:extLst>
          </p:cNvPr>
          <p:cNvPicPr>
            <a:picLocks noChangeAspect="1"/>
          </p:cNvPicPr>
          <p:nvPr/>
        </p:nvPicPr>
        <p:blipFill>
          <a:blip r:embed="rId3"/>
          <a:stretch>
            <a:fillRect/>
          </a:stretch>
        </p:blipFill>
        <p:spPr>
          <a:xfrm>
            <a:off x="6447600" y="536285"/>
            <a:ext cx="5400000" cy="5400000"/>
          </a:xfrm>
          <a:prstGeom prst="rect">
            <a:avLst/>
          </a:prstGeom>
        </p:spPr>
      </p:pic>
      <p:sp>
        <p:nvSpPr>
          <p:cNvPr id="2" name="Foliennummernplatzhalter 1">
            <a:extLst>
              <a:ext uri="{FF2B5EF4-FFF2-40B4-BE49-F238E27FC236}">
                <a16:creationId xmlns:a16="http://schemas.microsoft.com/office/drawing/2014/main" id="{D123D677-1F41-7744-D405-99CF2B7E411E}"/>
              </a:ext>
            </a:extLst>
          </p:cNvPr>
          <p:cNvSpPr>
            <a:spLocks noGrp="1"/>
          </p:cNvSpPr>
          <p:nvPr>
            <p:ph type="sldNum" sz="quarter" idx="12"/>
          </p:nvPr>
        </p:nvSpPr>
        <p:spPr/>
        <p:txBody>
          <a:bodyPr/>
          <a:lstStyle/>
          <a:p>
            <a:fld id="{FD873129-0E64-4D1D-8B34-6B11DA796452}" type="slidenum">
              <a:rPr lang="de-DE" smtClean="0"/>
              <a:t>40</a:t>
            </a:fld>
            <a:endParaRPr lang="de-DE"/>
          </a:p>
        </p:txBody>
      </p:sp>
      <p:sp>
        <p:nvSpPr>
          <p:cNvPr id="3" name="Fußzeilenplatzhalter 2">
            <a:extLst>
              <a:ext uri="{FF2B5EF4-FFF2-40B4-BE49-F238E27FC236}">
                <a16:creationId xmlns:a16="http://schemas.microsoft.com/office/drawing/2014/main" id="{B7D91D2B-039C-D04D-A7BD-170588FB0242}"/>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256601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25000" lnSpcReduction="20000"/>
          </a:bodyPr>
          <a:lstStyle/>
          <a:p>
            <a:pPr marL="0" indent="0">
              <a:buNone/>
            </a:pPr>
            <a:r>
              <a:rPr lang="de-DE" sz="60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14400" kern="1200" dirty="0" err="1">
                <a:solidFill>
                  <a:srgbClr val="FFFFFF"/>
                </a:solidFill>
                <a:latin typeface="+mn-lt"/>
                <a:ea typeface="+mn-ea"/>
                <a:cs typeface="+mn-cs"/>
              </a:rPr>
              <a:t>Verfahrensmechaniker</a:t>
            </a:r>
            <a:r>
              <a:rPr lang="en-US" sz="14400" kern="1200" dirty="0">
                <a:solidFill>
                  <a:srgbClr val="FFFFFF"/>
                </a:solidFill>
                <a:latin typeface="+mn-lt"/>
                <a:ea typeface="+mn-ea"/>
                <a:cs typeface="+mn-cs"/>
              </a:rPr>
              <a:t>/in </a:t>
            </a:r>
            <a:r>
              <a:rPr lang="en-US" sz="14400" kern="1200" dirty="0" err="1">
                <a:solidFill>
                  <a:srgbClr val="FFFFFF"/>
                </a:solidFill>
                <a:latin typeface="+mn-lt"/>
                <a:ea typeface="+mn-ea"/>
                <a:cs typeface="+mn-cs"/>
              </a:rPr>
              <a:t>Glastechnik</a:t>
            </a:r>
            <a:endParaRPr lang="en-US" sz="14400" kern="1200" dirty="0">
              <a:solidFill>
                <a:srgbClr val="FFFFFF"/>
              </a:solidFill>
              <a:latin typeface="+mn-lt"/>
              <a:ea typeface="+mn-ea"/>
              <a:cs typeface="+mn-cs"/>
            </a:endParaRPr>
          </a:p>
          <a:p>
            <a:pPr marL="0" indent="0">
              <a:buNone/>
            </a:pPr>
            <a:r>
              <a:rPr lang="en-US" sz="6800" kern="1200" dirty="0">
                <a:solidFill>
                  <a:srgbClr val="FFFFFF"/>
                </a:solidFill>
                <a:latin typeface="+mn-lt"/>
                <a:ea typeface="+mn-ea"/>
                <a:cs typeface="+mn-cs"/>
                <a:hlinkClick r:id="rId2"/>
              </a:rPr>
              <a:t>https://www.zukunftimglas.de/ausbildungsberufe/verfahrensmechanikerin-glastechnik/</a:t>
            </a:r>
            <a:endParaRPr lang="en-US" sz="68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8D0E1544-12E3-4847-9042-B06E20873BC8}"/>
              </a:ext>
            </a:extLst>
          </p:cNvPr>
          <p:cNvPicPr>
            <a:picLocks noChangeAspect="1"/>
          </p:cNvPicPr>
          <p:nvPr/>
        </p:nvPicPr>
        <p:blipFill>
          <a:blip r:embed="rId3"/>
          <a:stretch>
            <a:fillRect/>
          </a:stretch>
        </p:blipFill>
        <p:spPr>
          <a:xfrm>
            <a:off x="6482166" y="536285"/>
            <a:ext cx="5400000" cy="5400000"/>
          </a:xfrm>
          <a:prstGeom prst="rect">
            <a:avLst/>
          </a:prstGeom>
        </p:spPr>
      </p:pic>
      <p:sp>
        <p:nvSpPr>
          <p:cNvPr id="2" name="Foliennummernplatzhalter 1">
            <a:extLst>
              <a:ext uri="{FF2B5EF4-FFF2-40B4-BE49-F238E27FC236}">
                <a16:creationId xmlns:a16="http://schemas.microsoft.com/office/drawing/2014/main" id="{3369885D-C715-7F2B-D17D-2F01C8F6309B}"/>
              </a:ext>
            </a:extLst>
          </p:cNvPr>
          <p:cNvSpPr>
            <a:spLocks noGrp="1"/>
          </p:cNvSpPr>
          <p:nvPr>
            <p:ph type="sldNum" sz="quarter" idx="12"/>
          </p:nvPr>
        </p:nvSpPr>
        <p:spPr/>
        <p:txBody>
          <a:bodyPr/>
          <a:lstStyle/>
          <a:p>
            <a:fld id="{FD873129-0E64-4D1D-8B34-6B11DA796452}" type="slidenum">
              <a:rPr lang="de-DE" smtClean="0"/>
              <a:t>41</a:t>
            </a:fld>
            <a:endParaRPr lang="de-DE"/>
          </a:p>
        </p:txBody>
      </p:sp>
      <p:sp>
        <p:nvSpPr>
          <p:cNvPr id="4" name="Fußzeilenplatzhalter 3">
            <a:extLst>
              <a:ext uri="{FF2B5EF4-FFF2-40B4-BE49-F238E27FC236}">
                <a16:creationId xmlns:a16="http://schemas.microsoft.com/office/drawing/2014/main" id="{9CECFC16-580C-C5B6-9206-9E8E89071A60}"/>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518135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lnSpcReduction="10000"/>
          </a:bodyPr>
          <a:lstStyle/>
          <a:p>
            <a:pPr marL="0" indent="0">
              <a:buNone/>
            </a:pPr>
            <a:r>
              <a:rPr lang="en-US" sz="3400" kern="1200" dirty="0">
                <a:solidFill>
                  <a:srgbClr val="FFFFFF"/>
                </a:solidFill>
                <a:latin typeface="+mn-lt"/>
                <a:ea typeface="+mn-ea"/>
                <a:cs typeface="+mn-cs"/>
              </a:rPr>
              <a:t>🔎</a:t>
            </a:r>
            <a:r>
              <a:rPr lang="en-US" sz="3900" kern="1200" dirty="0" err="1">
                <a:solidFill>
                  <a:srgbClr val="FFFFFF"/>
                </a:solidFill>
                <a:latin typeface="+mn-lt"/>
                <a:ea typeface="+mn-ea"/>
                <a:cs typeface="+mn-cs"/>
              </a:rPr>
              <a:t>Elektroniker</a:t>
            </a:r>
            <a:r>
              <a:rPr lang="en-US" sz="3900" kern="1200" dirty="0">
                <a:solidFill>
                  <a:srgbClr val="FFFFFF"/>
                </a:solidFill>
                <a:latin typeface="+mn-lt"/>
                <a:ea typeface="+mn-ea"/>
                <a:cs typeface="+mn-cs"/>
              </a:rPr>
              <a:t>/in</a:t>
            </a:r>
          </a:p>
          <a:p>
            <a:pPr marL="0" indent="0">
              <a:buNone/>
            </a:pPr>
            <a:r>
              <a:rPr lang="en-US" sz="2400" kern="1200" dirty="0">
                <a:solidFill>
                  <a:srgbClr val="FFFFFF"/>
                </a:solidFill>
                <a:latin typeface="+mn-lt"/>
                <a:ea typeface="+mn-ea"/>
                <a:cs typeface="+mn-cs"/>
                <a:hlinkClick r:id="rId2"/>
              </a:rPr>
              <a:t>https://www.zukunftimglas.de/ausbildungsberufe/elektronikerin/</a:t>
            </a:r>
            <a:endParaRPr lang="en-US" sz="24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ACCA64FF-92B4-5227-0F05-62A648208CBE}"/>
              </a:ext>
            </a:extLst>
          </p:cNvPr>
          <p:cNvPicPr>
            <a:picLocks noChangeAspect="1"/>
          </p:cNvPicPr>
          <p:nvPr/>
        </p:nvPicPr>
        <p:blipFill>
          <a:blip r:embed="rId3"/>
          <a:stretch>
            <a:fillRect/>
          </a:stretch>
        </p:blipFill>
        <p:spPr>
          <a:xfrm>
            <a:off x="6482165" y="536285"/>
            <a:ext cx="5400000" cy="5400000"/>
          </a:xfrm>
          <a:prstGeom prst="rect">
            <a:avLst/>
          </a:prstGeom>
        </p:spPr>
      </p:pic>
      <p:sp>
        <p:nvSpPr>
          <p:cNvPr id="2" name="Foliennummernplatzhalter 1">
            <a:extLst>
              <a:ext uri="{FF2B5EF4-FFF2-40B4-BE49-F238E27FC236}">
                <a16:creationId xmlns:a16="http://schemas.microsoft.com/office/drawing/2014/main" id="{CBDE57E8-438C-2985-4FED-BDA767CDBE09}"/>
              </a:ext>
            </a:extLst>
          </p:cNvPr>
          <p:cNvSpPr>
            <a:spLocks noGrp="1"/>
          </p:cNvSpPr>
          <p:nvPr>
            <p:ph type="sldNum" sz="quarter" idx="12"/>
          </p:nvPr>
        </p:nvSpPr>
        <p:spPr/>
        <p:txBody>
          <a:bodyPr/>
          <a:lstStyle/>
          <a:p>
            <a:fld id="{FD873129-0E64-4D1D-8B34-6B11DA796452}" type="slidenum">
              <a:rPr lang="de-DE" smtClean="0"/>
              <a:t>42</a:t>
            </a:fld>
            <a:endParaRPr lang="de-DE"/>
          </a:p>
        </p:txBody>
      </p:sp>
      <p:sp>
        <p:nvSpPr>
          <p:cNvPr id="3" name="Fußzeilenplatzhalter 2">
            <a:extLst>
              <a:ext uri="{FF2B5EF4-FFF2-40B4-BE49-F238E27FC236}">
                <a16:creationId xmlns:a16="http://schemas.microsoft.com/office/drawing/2014/main" id="{C8CD9D02-BEF7-DC1E-46C1-BE7989E25A77}"/>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636229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55000" lnSpcReduction="20000"/>
          </a:bodyPr>
          <a:lstStyle/>
          <a:p>
            <a:pPr marL="0" indent="0">
              <a:buNone/>
            </a:pPr>
            <a:r>
              <a:rPr lang="de-DE" sz="51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6500" kern="1200" dirty="0" err="1">
                <a:solidFill>
                  <a:srgbClr val="FFFFFF"/>
                </a:solidFill>
                <a:latin typeface="+mn-lt"/>
                <a:ea typeface="+mn-ea"/>
                <a:cs typeface="+mn-cs"/>
              </a:rPr>
              <a:t>Flachglastechnologe</a:t>
            </a:r>
            <a:r>
              <a:rPr lang="en-US" sz="6500" kern="1200" dirty="0">
                <a:solidFill>
                  <a:srgbClr val="FFFFFF"/>
                </a:solidFill>
                <a:latin typeface="+mn-lt"/>
                <a:ea typeface="+mn-ea"/>
                <a:cs typeface="+mn-cs"/>
              </a:rPr>
              <a:t>/in</a:t>
            </a:r>
          </a:p>
          <a:p>
            <a:pPr marL="0" indent="0">
              <a:buNone/>
            </a:pPr>
            <a:r>
              <a:rPr lang="en-US" sz="4000" kern="1200" dirty="0">
                <a:solidFill>
                  <a:srgbClr val="FFFFFF"/>
                </a:solidFill>
                <a:latin typeface="+mn-lt"/>
                <a:ea typeface="+mn-ea"/>
                <a:cs typeface="+mn-cs"/>
                <a:hlinkClick r:id="rId2"/>
              </a:rPr>
              <a:t>https://www.zukunftimglas.de/ausbildungsberufe/flachglastechnologein/</a:t>
            </a:r>
            <a:endParaRPr lang="en-US" sz="40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44B4D9D9-0F2C-2F02-4664-B0E661338AD7}"/>
              </a:ext>
            </a:extLst>
          </p:cNvPr>
          <p:cNvPicPr>
            <a:picLocks noChangeAspect="1"/>
          </p:cNvPicPr>
          <p:nvPr/>
        </p:nvPicPr>
        <p:blipFill>
          <a:blip r:embed="rId3"/>
          <a:stretch>
            <a:fillRect/>
          </a:stretch>
        </p:blipFill>
        <p:spPr>
          <a:xfrm>
            <a:off x="6482165" y="536285"/>
            <a:ext cx="5400000" cy="5400000"/>
          </a:xfrm>
          <a:prstGeom prst="rect">
            <a:avLst/>
          </a:prstGeom>
        </p:spPr>
      </p:pic>
      <p:sp>
        <p:nvSpPr>
          <p:cNvPr id="2" name="Foliennummernplatzhalter 1">
            <a:extLst>
              <a:ext uri="{FF2B5EF4-FFF2-40B4-BE49-F238E27FC236}">
                <a16:creationId xmlns:a16="http://schemas.microsoft.com/office/drawing/2014/main" id="{1CA67FC1-EC01-C4F8-5F59-32108B79AE23}"/>
              </a:ext>
            </a:extLst>
          </p:cNvPr>
          <p:cNvSpPr>
            <a:spLocks noGrp="1"/>
          </p:cNvSpPr>
          <p:nvPr>
            <p:ph type="sldNum" sz="quarter" idx="12"/>
          </p:nvPr>
        </p:nvSpPr>
        <p:spPr/>
        <p:txBody>
          <a:bodyPr/>
          <a:lstStyle/>
          <a:p>
            <a:fld id="{FD873129-0E64-4D1D-8B34-6B11DA796452}" type="slidenum">
              <a:rPr lang="de-DE" smtClean="0"/>
              <a:t>43</a:t>
            </a:fld>
            <a:endParaRPr lang="de-DE"/>
          </a:p>
        </p:txBody>
      </p:sp>
      <p:sp>
        <p:nvSpPr>
          <p:cNvPr id="4" name="Fußzeilenplatzhalter 3">
            <a:extLst>
              <a:ext uri="{FF2B5EF4-FFF2-40B4-BE49-F238E27FC236}">
                <a16:creationId xmlns:a16="http://schemas.microsoft.com/office/drawing/2014/main" id="{3BEE50D4-BE4E-ECB0-9307-4AB57891CFC2}"/>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6042774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55000" lnSpcReduction="20000"/>
          </a:bodyPr>
          <a:lstStyle/>
          <a:p>
            <a:pPr marL="0" indent="0">
              <a:buNone/>
            </a:pPr>
            <a:r>
              <a:rPr lang="de-DE" sz="51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6500" kern="1200" dirty="0" err="1">
                <a:solidFill>
                  <a:srgbClr val="FFFFFF"/>
                </a:solidFill>
                <a:latin typeface="+mn-lt"/>
                <a:ea typeface="+mn-ea"/>
                <a:cs typeface="+mn-cs"/>
              </a:rPr>
              <a:t>Fachkraft</a:t>
            </a:r>
            <a:r>
              <a:rPr lang="en-US" sz="6500" kern="1200" dirty="0">
                <a:solidFill>
                  <a:srgbClr val="FFFFFF"/>
                </a:solidFill>
                <a:latin typeface="+mn-lt"/>
                <a:ea typeface="+mn-ea"/>
                <a:cs typeface="+mn-cs"/>
              </a:rPr>
              <a:t> </a:t>
            </a:r>
            <a:r>
              <a:rPr lang="en-US" sz="6500" kern="1200" dirty="0" err="1">
                <a:solidFill>
                  <a:srgbClr val="FFFFFF"/>
                </a:solidFill>
                <a:latin typeface="+mn-lt"/>
                <a:ea typeface="+mn-ea"/>
                <a:cs typeface="+mn-cs"/>
              </a:rPr>
              <a:t>Lagerlogist</a:t>
            </a:r>
            <a:r>
              <a:rPr lang="en-US" sz="6500" kern="1200" dirty="0">
                <a:solidFill>
                  <a:srgbClr val="FFFFFF"/>
                </a:solidFill>
                <a:latin typeface="+mn-lt"/>
                <a:ea typeface="+mn-ea"/>
                <a:cs typeface="+mn-cs"/>
              </a:rPr>
              <a:t>/in</a:t>
            </a:r>
          </a:p>
          <a:p>
            <a:pPr marL="0" indent="0">
              <a:buNone/>
            </a:pPr>
            <a:r>
              <a:rPr lang="en-US" sz="4000" kern="1200" dirty="0">
                <a:solidFill>
                  <a:srgbClr val="FFFFFF"/>
                </a:solidFill>
                <a:latin typeface="+mn-lt"/>
                <a:ea typeface="+mn-ea"/>
                <a:cs typeface="+mn-cs"/>
                <a:hlinkClick r:id="rId2"/>
              </a:rPr>
              <a:t>https://www.zukunftimglas.de/ausbildungsberufe/fachkraft-lagerlogistik/</a:t>
            </a:r>
            <a:endParaRPr lang="en-US" sz="40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E96FB97A-120B-314A-B6DB-81DB67D8AFA8}"/>
              </a:ext>
            </a:extLst>
          </p:cNvPr>
          <p:cNvPicPr>
            <a:picLocks noChangeAspect="1"/>
          </p:cNvPicPr>
          <p:nvPr/>
        </p:nvPicPr>
        <p:blipFill>
          <a:blip r:embed="rId3"/>
          <a:stretch>
            <a:fillRect/>
          </a:stretch>
        </p:blipFill>
        <p:spPr>
          <a:xfrm>
            <a:off x="6462710" y="536285"/>
            <a:ext cx="5400000" cy="5400000"/>
          </a:xfrm>
          <a:prstGeom prst="rect">
            <a:avLst/>
          </a:prstGeom>
        </p:spPr>
      </p:pic>
      <p:sp>
        <p:nvSpPr>
          <p:cNvPr id="2" name="Foliennummernplatzhalter 1">
            <a:extLst>
              <a:ext uri="{FF2B5EF4-FFF2-40B4-BE49-F238E27FC236}">
                <a16:creationId xmlns:a16="http://schemas.microsoft.com/office/drawing/2014/main" id="{E86C61AC-E92B-A892-2AD6-7693C39EFFD8}"/>
              </a:ext>
            </a:extLst>
          </p:cNvPr>
          <p:cNvSpPr>
            <a:spLocks noGrp="1"/>
          </p:cNvSpPr>
          <p:nvPr>
            <p:ph type="sldNum" sz="quarter" idx="12"/>
          </p:nvPr>
        </p:nvSpPr>
        <p:spPr/>
        <p:txBody>
          <a:bodyPr/>
          <a:lstStyle/>
          <a:p>
            <a:fld id="{FD873129-0E64-4D1D-8B34-6B11DA796452}" type="slidenum">
              <a:rPr lang="de-DE" smtClean="0"/>
              <a:t>44</a:t>
            </a:fld>
            <a:endParaRPr lang="de-DE"/>
          </a:p>
        </p:txBody>
      </p:sp>
      <p:sp>
        <p:nvSpPr>
          <p:cNvPr id="3" name="Fußzeilenplatzhalter 2">
            <a:extLst>
              <a:ext uri="{FF2B5EF4-FFF2-40B4-BE49-F238E27FC236}">
                <a16:creationId xmlns:a16="http://schemas.microsoft.com/office/drawing/2014/main" id="{143CC083-4608-E314-A414-90E4F508E0B7}"/>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346575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55000" lnSpcReduction="20000"/>
          </a:bodyPr>
          <a:lstStyle/>
          <a:p>
            <a:pPr marL="0" indent="0">
              <a:buNone/>
            </a:pPr>
            <a:r>
              <a:rPr lang="de-DE" sz="44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6500" kern="1200" dirty="0" err="1">
                <a:solidFill>
                  <a:srgbClr val="FFFFFF"/>
                </a:solidFill>
                <a:latin typeface="+mn-lt"/>
                <a:ea typeface="+mn-ea"/>
                <a:cs typeface="+mn-cs"/>
              </a:rPr>
              <a:t>Industriemechaniker</a:t>
            </a:r>
            <a:r>
              <a:rPr lang="en-US" sz="6500" kern="1200" dirty="0">
                <a:solidFill>
                  <a:srgbClr val="FFFFFF"/>
                </a:solidFill>
                <a:latin typeface="+mn-lt"/>
                <a:ea typeface="+mn-ea"/>
                <a:cs typeface="+mn-cs"/>
              </a:rPr>
              <a:t>/in</a:t>
            </a:r>
          </a:p>
          <a:p>
            <a:pPr marL="0" indent="0">
              <a:buNone/>
            </a:pPr>
            <a:r>
              <a:rPr lang="en-US" sz="4000" kern="1200" dirty="0">
                <a:solidFill>
                  <a:srgbClr val="FFFFFF"/>
                </a:solidFill>
                <a:latin typeface="+mn-lt"/>
                <a:ea typeface="+mn-ea"/>
                <a:cs typeface="+mn-cs"/>
                <a:hlinkClick r:id="rId2"/>
              </a:rPr>
              <a:t>https://www.zukunftimglas.de/ausbildungsberufe/industriemechanikerin/</a:t>
            </a:r>
            <a:endParaRPr lang="en-US" sz="40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A4B65E4E-5033-83A6-01BA-F79CAC356766}"/>
              </a:ext>
            </a:extLst>
          </p:cNvPr>
          <p:cNvPicPr>
            <a:picLocks noChangeAspect="1"/>
          </p:cNvPicPr>
          <p:nvPr/>
        </p:nvPicPr>
        <p:blipFill>
          <a:blip r:embed="rId3"/>
          <a:stretch>
            <a:fillRect/>
          </a:stretch>
        </p:blipFill>
        <p:spPr>
          <a:xfrm>
            <a:off x="6482165" y="536285"/>
            <a:ext cx="5400000" cy="5400000"/>
          </a:xfrm>
          <a:prstGeom prst="rect">
            <a:avLst/>
          </a:prstGeom>
        </p:spPr>
      </p:pic>
      <p:sp>
        <p:nvSpPr>
          <p:cNvPr id="2" name="Foliennummernplatzhalter 1">
            <a:extLst>
              <a:ext uri="{FF2B5EF4-FFF2-40B4-BE49-F238E27FC236}">
                <a16:creationId xmlns:a16="http://schemas.microsoft.com/office/drawing/2014/main" id="{EF18FE30-E566-D53D-338D-76E5C2C51644}"/>
              </a:ext>
            </a:extLst>
          </p:cNvPr>
          <p:cNvSpPr>
            <a:spLocks noGrp="1"/>
          </p:cNvSpPr>
          <p:nvPr>
            <p:ph type="sldNum" sz="quarter" idx="12"/>
          </p:nvPr>
        </p:nvSpPr>
        <p:spPr/>
        <p:txBody>
          <a:bodyPr/>
          <a:lstStyle/>
          <a:p>
            <a:fld id="{FD873129-0E64-4D1D-8B34-6B11DA796452}" type="slidenum">
              <a:rPr lang="de-DE" smtClean="0"/>
              <a:t>45</a:t>
            </a:fld>
            <a:endParaRPr lang="de-DE"/>
          </a:p>
        </p:txBody>
      </p:sp>
      <p:sp>
        <p:nvSpPr>
          <p:cNvPr id="4" name="Fußzeilenplatzhalter 3">
            <a:extLst>
              <a:ext uri="{FF2B5EF4-FFF2-40B4-BE49-F238E27FC236}">
                <a16:creationId xmlns:a16="http://schemas.microsoft.com/office/drawing/2014/main" id="{B33F9C86-43EB-D980-2E30-F8CBFDC0CDFD}"/>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488001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55000" lnSpcReduction="20000"/>
          </a:bodyPr>
          <a:lstStyle/>
          <a:p>
            <a:pPr marL="0" indent="0">
              <a:buNone/>
            </a:pPr>
            <a:r>
              <a:rPr lang="de-DE" sz="5100" kern="1200" dirty="0">
                <a:solidFill>
                  <a:schemeClr val="tx1"/>
                </a:solidFill>
                <a:latin typeface="+mj-lt"/>
                <a:ea typeface="+mj-ea"/>
                <a:cs typeface="+mj-cs"/>
              </a:rPr>
              <a:t>🔎</a:t>
            </a:r>
            <a:r>
              <a:rPr lang="de-DE" sz="9600" kern="1200" dirty="0">
                <a:solidFill>
                  <a:schemeClr val="tx1"/>
                </a:solidFill>
                <a:latin typeface="+mj-lt"/>
                <a:ea typeface="+mj-ea"/>
                <a:cs typeface="+mj-cs"/>
              </a:rPr>
              <a:t> </a:t>
            </a:r>
            <a:r>
              <a:rPr lang="en-US" sz="6500" kern="1200" dirty="0" err="1">
                <a:solidFill>
                  <a:srgbClr val="FFFFFF"/>
                </a:solidFill>
                <a:latin typeface="+mn-lt"/>
                <a:ea typeface="+mn-ea"/>
                <a:cs typeface="+mn-cs"/>
              </a:rPr>
              <a:t>Industriekaufmann</a:t>
            </a:r>
            <a:r>
              <a:rPr lang="en-US" sz="6500" dirty="0">
                <a:solidFill>
                  <a:srgbClr val="FFFFFF"/>
                </a:solidFill>
              </a:rPr>
              <a:t>/frau</a:t>
            </a:r>
            <a:endParaRPr lang="en-US" sz="6500" kern="1200" dirty="0">
              <a:solidFill>
                <a:srgbClr val="FFFFFF"/>
              </a:solidFill>
              <a:latin typeface="+mn-lt"/>
              <a:ea typeface="+mn-ea"/>
              <a:cs typeface="+mn-cs"/>
            </a:endParaRPr>
          </a:p>
          <a:p>
            <a:pPr marL="0" indent="0">
              <a:buNone/>
            </a:pPr>
            <a:r>
              <a:rPr lang="en-US" sz="4000" kern="1200" dirty="0">
                <a:solidFill>
                  <a:srgbClr val="FFFFFF"/>
                </a:solidFill>
                <a:latin typeface="+mn-lt"/>
                <a:ea typeface="+mn-ea"/>
                <a:cs typeface="+mn-cs"/>
                <a:hlinkClick r:id="rId2"/>
              </a:rPr>
              <a:t>https://www.zukunftimglas.de/ausbildungsberufe/industriekaufmannfrau/</a:t>
            </a:r>
            <a:endParaRPr lang="en-US" sz="40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5E15747E-B877-7A91-D62A-4E9D3BC6B0C5}"/>
              </a:ext>
            </a:extLst>
          </p:cNvPr>
          <p:cNvPicPr>
            <a:picLocks noChangeAspect="1"/>
          </p:cNvPicPr>
          <p:nvPr/>
        </p:nvPicPr>
        <p:blipFill>
          <a:blip r:embed="rId3"/>
          <a:stretch>
            <a:fillRect/>
          </a:stretch>
        </p:blipFill>
        <p:spPr>
          <a:xfrm>
            <a:off x="6437872" y="536285"/>
            <a:ext cx="5400000" cy="5400000"/>
          </a:xfrm>
          <a:prstGeom prst="rect">
            <a:avLst/>
          </a:prstGeom>
        </p:spPr>
      </p:pic>
      <p:sp>
        <p:nvSpPr>
          <p:cNvPr id="2" name="Foliennummernplatzhalter 1">
            <a:extLst>
              <a:ext uri="{FF2B5EF4-FFF2-40B4-BE49-F238E27FC236}">
                <a16:creationId xmlns:a16="http://schemas.microsoft.com/office/drawing/2014/main" id="{F0CBF05B-E7BC-9646-F1A6-DA03FFD02E32}"/>
              </a:ext>
            </a:extLst>
          </p:cNvPr>
          <p:cNvSpPr>
            <a:spLocks noGrp="1"/>
          </p:cNvSpPr>
          <p:nvPr>
            <p:ph type="sldNum" sz="quarter" idx="12"/>
          </p:nvPr>
        </p:nvSpPr>
        <p:spPr/>
        <p:txBody>
          <a:bodyPr/>
          <a:lstStyle/>
          <a:p>
            <a:fld id="{FD873129-0E64-4D1D-8B34-6B11DA796452}" type="slidenum">
              <a:rPr lang="de-DE" smtClean="0"/>
              <a:t>46</a:t>
            </a:fld>
            <a:endParaRPr lang="de-DE"/>
          </a:p>
        </p:txBody>
      </p:sp>
      <p:sp>
        <p:nvSpPr>
          <p:cNvPr id="3" name="Fußzeilenplatzhalter 2">
            <a:extLst>
              <a:ext uri="{FF2B5EF4-FFF2-40B4-BE49-F238E27FC236}">
                <a16:creationId xmlns:a16="http://schemas.microsoft.com/office/drawing/2014/main" id="{0AE74625-EDFF-8850-6D67-8B4C50875FDC}"/>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626933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47500" lnSpcReduction="20000"/>
          </a:bodyPr>
          <a:lstStyle/>
          <a:p>
            <a:pPr marL="0" indent="0">
              <a:buNone/>
            </a:pPr>
            <a:r>
              <a:rPr lang="de-DE" sz="6000" kern="1200" dirty="0">
                <a:solidFill>
                  <a:schemeClr val="tx1"/>
                </a:solidFill>
                <a:latin typeface="+mj-lt"/>
                <a:ea typeface="+mj-ea"/>
                <a:cs typeface="+mj-cs"/>
              </a:rPr>
              <a:t>🔎 </a:t>
            </a:r>
            <a:r>
              <a:rPr lang="en-US" sz="7600" kern="1200" dirty="0" err="1">
                <a:solidFill>
                  <a:srgbClr val="FFFFFF"/>
                </a:solidFill>
                <a:latin typeface="+mn-lt"/>
                <a:ea typeface="+mn-ea"/>
                <a:cs typeface="+mn-cs"/>
              </a:rPr>
              <a:t>Technischer</a:t>
            </a:r>
            <a:r>
              <a:rPr lang="en-US" sz="7600" kern="1200" dirty="0">
                <a:solidFill>
                  <a:srgbClr val="FFFFFF"/>
                </a:solidFill>
                <a:latin typeface="+mn-lt"/>
                <a:ea typeface="+mn-ea"/>
                <a:cs typeface="+mn-cs"/>
              </a:rPr>
              <a:t>/e </a:t>
            </a:r>
            <a:r>
              <a:rPr lang="en-US" sz="7600" kern="1200" dirty="0" err="1">
                <a:solidFill>
                  <a:srgbClr val="FFFFFF"/>
                </a:solidFill>
                <a:latin typeface="+mn-lt"/>
                <a:ea typeface="+mn-ea"/>
                <a:cs typeface="+mn-cs"/>
              </a:rPr>
              <a:t>Produktdesigner</a:t>
            </a:r>
            <a:r>
              <a:rPr lang="en-US" sz="7600" kern="1200" dirty="0">
                <a:solidFill>
                  <a:srgbClr val="FFFFFF"/>
                </a:solidFill>
                <a:latin typeface="+mn-lt"/>
                <a:ea typeface="+mn-ea"/>
                <a:cs typeface="+mn-cs"/>
              </a:rPr>
              <a:t>/in</a:t>
            </a:r>
          </a:p>
          <a:p>
            <a:pPr marL="0" indent="0">
              <a:buNone/>
            </a:pPr>
            <a:r>
              <a:rPr lang="en-US" sz="4000" kern="1200" dirty="0">
                <a:solidFill>
                  <a:srgbClr val="FFFFFF"/>
                </a:solidFill>
                <a:latin typeface="+mn-lt"/>
                <a:ea typeface="+mn-ea"/>
                <a:cs typeface="+mn-cs"/>
                <a:hlinkClick r:id="rId2"/>
              </a:rPr>
              <a:t>https://www.zukunftimglas.de/ausbildungsberufe/technischer-produktdesignerin/</a:t>
            </a:r>
            <a:endParaRPr lang="en-US" sz="40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a:extLst>
              <a:ext uri="{FF2B5EF4-FFF2-40B4-BE49-F238E27FC236}">
                <a16:creationId xmlns:a16="http://schemas.microsoft.com/office/drawing/2014/main" id="{A1790B36-C83E-78B3-2D17-7FA534D3EA04}"/>
              </a:ext>
            </a:extLst>
          </p:cNvPr>
          <p:cNvPicPr>
            <a:picLocks noChangeAspect="1"/>
          </p:cNvPicPr>
          <p:nvPr/>
        </p:nvPicPr>
        <p:blipFill>
          <a:blip r:embed="rId3"/>
          <a:stretch>
            <a:fillRect/>
          </a:stretch>
        </p:blipFill>
        <p:spPr>
          <a:xfrm>
            <a:off x="6472438" y="562853"/>
            <a:ext cx="5400000" cy="5400000"/>
          </a:xfrm>
          <a:prstGeom prst="rect">
            <a:avLst/>
          </a:prstGeom>
        </p:spPr>
      </p:pic>
      <p:sp>
        <p:nvSpPr>
          <p:cNvPr id="2" name="Foliennummernplatzhalter 1">
            <a:extLst>
              <a:ext uri="{FF2B5EF4-FFF2-40B4-BE49-F238E27FC236}">
                <a16:creationId xmlns:a16="http://schemas.microsoft.com/office/drawing/2014/main" id="{9903D573-E155-3DF5-C04F-095D5F12FFB9}"/>
              </a:ext>
            </a:extLst>
          </p:cNvPr>
          <p:cNvSpPr>
            <a:spLocks noGrp="1"/>
          </p:cNvSpPr>
          <p:nvPr>
            <p:ph type="sldNum" sz="quarter" idx="12"/>
          </p:nvPr>
        </p:nvSpPr>
        <p:spPr/>
        <p:txBody>
          <a:bodyPr/>
          <a:lstStyle/>
          <a:p>
            <a:fld id="{FD873129-0E64-4D1D-8B34-6B11DA796452}" type="slidenum">
              <a:rPr lang="de-DE" smtClean="0"/>
              <a:t>47</a:t>
            </a:fld>
            <a:endParaRPr lang="de-DE"/>
          </a:p>
        </p:txBody>
      </p:sp>
      <p:sp>
        <p:nvSpPr>
          <p:cNvPr id="4" name="Fußzeilenplatzhalter 3">
            <a:extLst>
              <a:ext uri="{FF2B5EF4-FFF2-40B4-BE49-F238E27FC236}">
                <a16:creationId xmlns:a16="http://schemas.microsoft.com/office/drawing/2014/main" id="{3B14A74B-915C-E0A0-C5F8-5C14163688E8}"/>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2075930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40000" lnSpcReduction="20000"/>
          </a:bodyPr>
          <a:lstStyle/>
          <a:p>
            <a:pPr marL="0" indent="0">
              <a:buNone/>
            </a:pPr>
            <a:r>
              <a:rPr lang="de-DE" sz="6000" kern="1200" dirty="0">
                <a:solidFill>
                  <a:schemeClr val="tx1"/>
                </a:solidFill>
                <a:latin typeface="+mj-lt"/>
                <a:ea typeface="+mj-ea"/>
                <a:cs typeface="+mj-cs"/>
              </a:rPr>
              <a:t>🔎 </a:t>
            </a:r>
            <a:r>
              <a:rPr lang="en-US" sz="9000" kern="1200" dirty="0" err="1">
                <a:solidFill>
                  <a:srgbClr val="FFFFFF"/>
                </a:solidFill>
                <a:latin typeface="+mn-lt"/>
                <a:ea typeface="+mn-ea"/>
                <a:cs typeface="+mn-cs"/>
              </a:rPr>
              <a:t>Duales</a:t>
            </a:r>
            <a:r>
              <a:rPr lang="en-US" sz="9000" kern="1200" dirty="0">
                <a:solidFill>
                  <a:srgbClr val="FFFFFF"/>
                </a:solidFill>
                <a:latin typeface="+mn-lt"/>
                <a:ea typeface="+mn-ea"/>
                <a:cs typeface="+mn-cs"/>
              </a:rPr>
              <a:t> Studium </a:t>
            </a:r>
            <a:r>
              <a:rPr lang="en-US" sz="9000" kern="1200" dirty="0" err="1">
                <a:solidFill>
                  <a:srgbClr val="FFFFFF"/>
                </a:solidFill>
                <a:latin typeface="+mn-lt"/>
                <a:ea typeface="+mn-ea"/>
                <a:cs typeface="+mn-cs"/>
              </a:rPr>
              <a:t>mit</a:t>
            </a:r>
            <a:r>
              <a:rPr lang="en-US" sz="9000" kern="1200" dirty="0">
                <a:solidFill>
                  <a:srgbClr val="FFFFFF"/>
                </a:solidFill>
                <a:latin typeface="+mn-lt"/>
                <a:ea typeface="+mn-ea"/>
                <a:cs typeface="+mn-cs"/>
              </a:rPr>
              <a:t> </a:t>
            </a:r>
            <a:r>
              <a:rPr lang="en-US" sz="9000" kern="1200" dirty="0" err="1">
                <a:solidFill>
                  <a:srgbClr val="FFFFFF"/>
                </a:solidFill>
                <a:latin typeface="+mn-lt"/>
                <a:ea typeface="+mn-ea"/>
                <a:cs typeface="+mn-cs"/>
              </a:rPr>
              <a:t>technischer</a:t>
            </a:r>
            <a:r>
              <a:rPr lang="en-US" sz="9000" kern="1200" dirty="0">
                <a:solidFill>
                  <a:srgbClr val="FFFFFF"/>
                </a:solidFill>
                <a:latin typeface="+mn-lt"/>
                <a:ea typeface="+mn-ea"/>
                <a:cs typeface="+mn-cs"/>
              </a:rPr>
              <a:t> </a:t>
            </a:r>
            <a:r>
              <a:rPr lang="en-US" sz="9000" kern="1200" dirty="0" err="1">
                <a:solidFill>
                  <a:srgbClr val="FFFFFF"/>
                </a:solidFill>
                <a:latin typeface="+mn-lt"/>
                <a:ea typeface="+mn-ea"/>
                <a:cs typeface="+mn-cs"/>
              </a:rPr>
              <a:t>Ausrichtung</a:t>
            </a:r>
            <a:endParaRPr lang="en-US" sz="9000" kern="1200" dirty="0">
              <a:solidFill>
                <a:srgbClr val="FFFFFF"/>
              </a:solidFill>
              <a:latin typeface="+mn-lt"/>
              <a:ea typeface="+mn-ea"/>
              <a:cs typeface="+mn-cs"/>
            </a:endParaRPr>
          </a:p>
          <a:p>
            <a:pPr marL="0" indent="0">
              <a:buNone/>
            </a:pPr>
            <a:r>
              <a:rPr lang="en-US" sz="4600" kern="1200" dirty="0">
                <a:solidFill>
                  <a:srgbClr val="FFFFFF"/>
                </a:solidFill>
                <a:latin typeface="+mn-lt"/>
                <a:ea typeface="+mn-ea"/>
                <a:cs typeface="+mn-cs"/>
                <a:hlinkClick r:id="rId2"/>
              </a:rPr>
              <a:t>https://www.zukunftimglas.de/ausbildungsberufe/technisches-studium/</a:t>
            </a:r>
            <a:endParaRPr lang="en-US" sz="46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B5B34D18-1EE2-FBD3-182E-6151F8D9D07F}"/>
              </a:ext>
            </a:extLst>
          </p:cNvPr>
          <p:cNvPicPr>
            <a:picLocks noChangeAspect="1"/>
          </p:cNvPicPr>
          <p:nvPr/>
        </p:nvPicPr>
        <p:blipFill>
          <a:blip r:embed="rId3"/>
          <a:stretch>
            <a:fillRect/>
          </a:stretch>
        </p:blipFill>
        <p:spPr>
          <a:xfrm>
            <a:off x="6482165" y="536285"/>
            <a:ext cx="5400000" cy="5400000"/>
          </a:xfrm>
          <a:prstGeom prst="rect">
            <a:avLst/>
          </a:prstGeom>
        </p:spPr>
      </p:pic>
      <p:sp>
        <p:nvSpPr>
          <p:cNvPr id="2" name="Foliennummernplatzhalter 1">
            <a:extLst>
              <a:ext uri="{FF2B5EF4-FFF2-40B4-BE49-F238E27FC236}">
                <a16:creationId xmlns:a16="http://schemas.microsoft.com/office/drawing/2014/main" id="{DE7C7ADD-B247-4075-E33E-73B91AA7549C}"/>
              </a:ext>
            </a:extLst>
          </p:cNvPr>
          <p:cNvSpPr>
            <a:spLocks noGrp="1"/>
          </p:cNvSpPr>
          <p:nvPr>
            <p:ph type="sldNum" sz="quarter" idx="12"/>
          </p:nvPr>
        </p:nvSpPr>
        <p:spPr/>
        <p:txBody>
          <a:bodyPr/>
          <a:lstStyle/>
          <a:p>
            <a:fld id="{FD873129-0E64-4D1D-8B34-6B11DA796452}" type="slidenum">
              <a:rPr lang="de-DE" smtClean="0"/>
              <a:t>48</a:t>
            </a:fld>
            <a:endParaRPr lang="de-DE"/>
          </a:p>
        </p:txBody>
      </p:sp>
      <p:sp>
        <p:nvSpPr>
          <p:cNvPr id="3" name="Fußzeilenplatzhalter 2">
            <a:extLst>
              <a:ext uri="{FF2B5EF4-FFF2-40B4-BE49-F238E27FC236}">
                <a16:creationId xmlns:a16="http://schemas.microsoft.com/office/drawing/2014/main" id="{07F4B0E2-15F4-6666-9567-6D8FC722123E}"/>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766818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el 5">
            <a:extLst>
              <a:ext uri="{FF2B5EF4-FFF2-40B4-BE49-F238E27FC236}">
                <a16:creationId xmlns:a16="http://schemas.microsoft.com/office/drawing/2014/main" id="{6D8631BD-67A1-A0A2-CCAF-4D28FDC147E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kern="1200" dirty="0" err="1">
                <a:solidFill>
                  <a:schemeClr val="tx1"/>
                </a:solidFill>
                <a:latin typeface="+mj-lt"/>
                <a:ea typeface="+mj-ea"/>
                <a:cs typeface="+mj-cs"/>
              </a:rPr>
              <a:t>Wir</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lernen</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verschiedene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Berufe</a:t>
            </a:r>
            <a:r>
              <a:rPr lang="en-US" kern="1200" dirty="0">
                <a:solidFill>
                  <a:schemeClr val="tx1"/>
                </a:solidFill>
                <a:latin typeface="+mj-lt"/>
                <a:ea typeface="+mj-ea"/>
                <a:cs typeface="+mj-cs"/>
              </a:rPr>
              <a:t> der Glasindustrie </a:t>
            </a:r>
            <a:r>
              <a:rPr lang="en-US" kern="1200" dirty="0" err="1">
                <a:solidFill>
                  <a:schemeClr val="tx1"/>
                </a:solidFill>
                <a:latin typeface="+mj-lt"/>
                <a:ea typeface="+mj-ea"/>
                <a:cs typeface="+mj-cs"/>
              </a:rPr>
              <a:t>kennen</a:t>
            </a:r>
            <a:endParaRPr lang="en-US" kern="1200" dirty="0">
              <a:solidFill>
                <a:schemeClr val="tx1"/>
              </a:solidFill>
              <a:latin typeface="+mj-lt"/>
              <a:ea typeface="+mj-ea"/>
              <a:cs typeface="+mj-cs"/>
            </a:endParaRPr>
          </a:p>
        </p:txBody>
      </p:sp>
      <p:sp>
        <p:nvSpPr>
          <p:cNvPr id="54" name="Rectangle 33">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35">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37">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nhaltsplatzhalter 6">
            <a:extLst>
              <a:ext uri="{FF2B5EF4-FFF2-40B4-BE49-F238E27FC236}">
                <a16:creationId xmlns:a16="http://schemas.microsoft.com/office/drawing/2014/main" id="{E395B3F2-7019-EB56-6947-275F15278B49}"/>
              </a:ext>
            </a:extLst>
          </p:cNvPr>
          <p:cNvSpPr>
            <a:spLocks noGrp="1"/>
          </p:cNvSpPr>
          <p:nvPr>
            <p:ph idx="1"/>
          </p:nvPr>
        </p:nvSpPr>
        <p:spPr>
          <a:xfrm>
            <a:off x="823442" y="4541263"/>
            <a:ext cx="5348890" cy="1395022"/>
          </a:xfrm>
        </p:spPr>
        <p:txBody>
          <a:bodyPr vert="horz" lIns="91440" tIns="45720" rIns="91440" bIns="45720" rtlCol="0" anchor="t">
            <a:normAutofit fontScale="25000" lnSpcReduction="20000"/>
          </a:bodyPr>
          <a:lstStyle/>
          <a:p>
            <a:pPr marL="0" indent="0">
              <a:buNone/>
            </a:pPr>
            <a:r>
              <a:rPr lang="de-DE" sz="6000" kern="1200" dirty="0">
                <a:solidFill>
                  <a:schemeClr val="tx1"/>
                </a:solidFill>
                <a:latin typeface="+mj-lt"/>
                <a:ea typeface="+mj-ea"/>
                <a:cs typeface="+mj-cs"/>
              </a:rPr>
              <a:t>🔎 </a:t>
            </a:r>
            <a:r>
              <a:rPr lang="en-US" sz="14400" kern="1200" dirty="0" err="1">
                <a:solidFill>
                  <a:srgbClr val="FFFFFF"/>
                </a:solidFill>
                <a:latin typeface="+mn-lt"/>
                <a:ea typeface="+mn-ea"/>
                <a:cs typeface="+mn-cs"/>
              </a:rPr>
              <a:t>Duales</a:t>
            </a:r>
            <a:r>
              <a:rPr lang="en-US" sz="14400" kern="1200" dirty="0">
                <a:solidFill>
                  <a:srgbClr val="FFFFFF"/>
                </a:solidFill>
                <a:latin typeface="+mn-lt"/>
                <a:ea typeface="+mn-ea"/>
                <a:cs typeface="+mn-cs"/>
              </a:rPr>
              <a:t> Studium </a:t>
            </a:r>
            <a:r>
              <a:rPr lang="en-US" sz="14400" kern="1200" dirty="0" err="1">
                <a:solidFill>
                  <a:srgbClr val="FFFFFF"/>
                </a:solidFill>
                <a:latin typeface="+mn-lt"/>
                <a:ea typeface="+mn-ea"/>
                <a:cs typeface="+mn-cs"/>
              </a:rPr>
              <a:t>mit</a:t>
            </a:r>
            <a:r>
              <a:rPr lang="en-US" sz="14400" kern="1200" dirty="0">
                <a:solidFill>
                  <a:srgbClr val="FFFFFF"/>
                </a:solidFill>
                <a:latin typeface="+mn-lt"/>
                <a:ea typeface="+mn-ea"/>
                <a:cs typeface="+mn-cs"/>
              </a:rPr>
              <a:t> </a:t>
            </a:r>
            <a:r>
              <a:rPr lang="en-US" sz="14400" kern="1200" dirty="0" err="1">
                <a:solidFill>
                  <a:srgbClr val="FFFFFF"/>
                </a:solidFill>
                <a:latin typeface="+mn-lt"/>
                <a:ea typeface="+mn-ea"/>
                <a:cs typeface="+mn-cs"/>
              </a:rPr>
              <a:t>kaufmännischer</a:t>
            </a:r>
            <a:r>
              <a:rPr lang="en-US" sz="14400" kern="1200" dirty="0">
                <a:solidFill>
                  <a:srgbClr val="FFFFFF"/>
                </a:solidFill>
                <a:latin typeface="+mn-lt"/>
                <a:ea typeface="+mn-ea"/>
                <a:cs typeface="+mn-cs"/>
              </a:rPr>
              <a:t> </a:t>
            </a:r>
            <a:r>
              <a:rPr lang="en-US" sz="14400" kern="1200" dirty="0" err="1">
                <a:solidFill>
                  <a:srgbClr val="FFFFFF"/>
                </a:solidFill>
                <a:latin typeface="+mn-lt"/>
                <a:ea typeface="+mn-ea"/>
                <a:cs typeface="+mn-cs"/>
              </a:rPr>
              <a:t>Ausrichtung</a:t>
            </a:r>
            <a:endParaRPr lang="en-US" sz="14400" kern="1200" dirty="0">
              <a:solidFill>
                <a:srgbClr val="FFFFFF"/>
              </a:solidFill>
              <a:latin typeface="+mn-lt"/>
              <a:ea typeface="+mn-ea"/>
              <a:cs typeface="+mn-cs"/>
            </a:endParaRPr>
          </a:p>
          <a:p>
            <a:pPr marL="0" indent="0">
              <a:buNone/>
            </a:pPr>
            <a:r>
              <a:rPr lang="en-US" sz="7200" kern="1200" dirty="0">
                <a:solidFill>
                  <a:srgbClr val="FFFFFF"/>
                </a:solidFill>
                <a:latin typeface="+mn-lt"/>
                <a:ea typeface="+mn-ea"/>
                <a:cs typeface="+mn-cs"/>
                <a:hlinkClick r:id="rId2"/>
              </a:rPr>
              <a:t>https://www.zukunftimglas.de/ausbildungsberufe/kaufmaennisches-studium/</a:t>
            </a:r>
            <a:endParaRPr lang="en-US" sz="7200" kern="1200" dirty="0">
              <a:solidFill>
                <a:srgbClr val="FFFFFF"/>
              </a:solidFill>
              <a:latin typeface="+mn-lt"/>
              <a:ea typeface="+mn-ea"/>
              <a:cs typeface="+mn-cs"/>
            </a:endParaRPr>
          </a:p>
          <a:p>
            <a:pPr marL="0" indent="0">
              <a:buNone/>
            </a:pPr>
            <a:endParaRPr lang="en-US" sz="4000" kern="1200" dirty="0">
              <a:solidFill>
                <a:srgbClr val="FFFFFF"/>
              </a:solidFill>
              <a:latin typeface="+mn-lt"/>
              <a:ea typeface="+mn-ea"/>
              <a:cs typeface="+mn-cs"/>
            </a:endParaRPr>
          </a:p>
        </p:txBody>
      </p:sp>
      <p:sp>
        <p:nvSpPr>
          <p:cNvPr id="57" name="Rectangle 3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fik 7">
            <a:extLst>
              <a:ext uri="{FF2B5EF4-FFF2-40B4-BE49-F238E27FC236}">
                <a16:creationId xmlns:a16="http://schemas.microsoft.com/office/drawing/2014/main" id="{17139D9F-23F7-7283-E595-C82C9FFCAB83}"/>
              </a:ext>
            </a:extLst>
          </p:cNvPr>
          <p:cNvPicPr>
            <a:picLocks noChangeAspect="1"/>
          </p:cNvPicPr>
          <p:nvPr/>
        </p:nvPicPr>
        <p:blipFill>
          <a:blip r:embed="rId3"/>
          <a:stretch>
            <a:fillRect/>
          </a:stretch>
        </p:blipFill>
        <p:spPr>
          <a:xfrm>
            <a:off x="6482165" y="536285"/>
            <a:ext cx="5400000" cy="5400000"/>
          </a:xfrm>
          <a:prstGeom prst="rect">
            <a:avLst/>
          </a:prstGeom>
        </p:spPr>
      </p:pic>
      <p:sp>
        <p:nvSpPr>
          <p:cNvPr id="2" name="Foliennummernplatzhalter 1">
            <a:extLst>
              <a:ext uri="{FF2B5EF4-FFF2-40B4-BE49-F238E27FC236}">
                <a16:creationId xmlns:a16="http://schemas.microsoft.com/office/drawing/2014/main" id="{B66AF8C4-9521-DD32-6231-D910DFB353D6}"/>
              </a:ext>
            </a:extLst>
          </p:cNvPr>
          <p:cNvSpPr>
            <a:spLocks noGrp="1"/>
          </p:cNvSpPr>
          <p:nvPr>
            <p:ph type="sldNum" sz="quarter" idx="12"/>
          </p:nvPr>
        </p:nvSpPr>
        <p:spPr/>
        <p:txBody>
          <a:bodyPr/>
          <a:lstStyle/>
          <a:p>
            <a:fld id="{FD873129-0E64-4D1D-8B34-6B11DA796452}" type="slidenum">
              <a:rPr lang="de-DE" smtClean="0"/>
              <a:t>49</a:t>
            </a:fld>
            <a:endParaRPr lang="de-DE"/>
          </a:p>
        </p:txBody>
      </p:sp>
      <p:sp>
        <p:nvSpPr>
          <p:cNvPr id="3" name="Fußzeilenplatzhalter 2">
            <a:extLst>
              <a:ext uri="{FF2B5EF4-FFF2-40B4-BE49-F238E27FC236}">
                <a16:creationId xmlns:a16="http://schemas.microsoft.com/office/drawing/2014/main" id="{80471B0D-B2D5-080A-235B-15A9455BCA7C}"/>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1843967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3FBC73-B094-59BF-A1E3-0A5DCB879CEB}"/>
              </a:ext>
            </a:extLst>
          </p:cNvPr>
          <p:cNvSpPr>
            <a:spLocks noGrp="1"/>
          </p:cNvSpPr>
          <p:nvPr>
            <p:ph type="title"/>
          </p:nvPr>
        </p:nvSpPr>
        <p:spPr>
          <a:xfrm>
            <a:off x="838200" y="136525"/>
            <a:ext cx="10515600" cy="1325563"/>
          </a:xfrm>
        </p:spPr>
        <p:txBody>
          <a:bodyPr/>
          <a:lstStyle/>
          <a:p>
            <a:r>
              <a:rPr lang="de-DE" sz="4000" dirty="0"/>
              <a:t>Kleine Zeitreise. </a:t>
            </a:r>
            <a:r>
              <a:rPr lang="de-DE" sz="4000" dirty="0" err="1"/>
              <a:t>Lies</a:t>
            </a:r>
            <a:r>
              <a:rPr lang="de-DE" sz="4000" dirty="0"/>
              <a:t> dir den Text durch</a:t>
            </a:r>
          </a:p>
        </p:txBody>
      </p:sp>
      <p:sp>
        <p:nvSpPr>
          <p:cNvPr id="3" name="Inhaltsplatzhalter 2">
            <a:extLst>
              <a:ext uri="{FF2B5EF4-FFF2-40B4-BE49-F238E27FC236}">
                <a16:creationId xmlns:a16="http://schemas.microsoft.com/office/drawing/2014/main" id="{9E34FA53-EEEE-8604-796C-8E40EB5814BD}"/>
              </a:ext>
            </a:extLst>
          </p:cNvPr>
          <p:cNvSpPr>
            <a:spLocks noGrp="1"/>
          </p:cNvSpPr>
          <p:nvPr>
            <p:ph idx="1"/>
          </p:nvPr>
        </p:nvSpPr>
        <p:spPr>
          <a:xfrm>
            <a:off x="838200" y="1462088"/>
            <a:ext cx="10515600" cy="4351338"/>
          </a:xfrm>
        </p:spPr>
        <p:txBody>
          <a:bodyPr>
            <a:noAutofit/>
          </a:bodyPr>
          <a:lstStyle/>
          <a:p>
            <a:pPr marL="0" indent="0" algn="just">
              <a:buNone/>
            </a:pPr>
            <a:r>
              <a:rPr lang="de-DE" sz="1800" dirty="0"/>
              <a:t>Die Glasindustrie hat in Deutschland eine lange Tradition und ist ein wichtiger Teil der Wirtschaft. Deutschland ist die Heimat vieler führender Glashersteller, die weltweit für ihre hochwertigen Produkte bekannt sind. Ob in Autos, Smartphones oder Fenstern – Glas aus Deutschland wird in vielen Bereichen genutzt.</a:t>
            </a:r>
          </a:p>
          <a:p>
            <a:pPr marL="0" indent="0">
              <a:buNone/>
            </a:pPr>
            <a:r>
              <a:rPr lang="de-DE" sz="1800" dirty="0"/>
              <a:t>Glas ist einer der ältesten Stoffe, die Menschen selbst hergestellt haben. Wo genau die Glasherstellung begann, weiß man bis heute nicht exakt. Die ältesten Funde von Glas, stammen aus der Zeit um 7000 v. Chr.  Etwa ab 3500 v. Chr. begann man, Glas wirklich herzustellen. Damals erzeugte man Glasperlen und später auch Ringe und kleine Figuren, indem man das Glas in Formen goss. </a:t>
            </a:r>
            <a:br>
              <a:rPr lang="de-DE" sz="1800" dirty="0"/>
            </a:br>
            <a:br>
              <a:rPr lang="de-DE" sz="1800" dirty="0"/>
            </a:br>
            <a:r>
              <a:rPr lang="de-DE" sz="1800" dirty="0"/>
              <a:t>Die Anfänge des Glases in Deutschland lassen sich bis ins 1. Jahrhundert n. Chr. zurückverfolgen, als die Römer das Wissen und die Technologie zur Glasherstellung ins Land brachten. Im Mittelalter wurden Glasfenster in Kirchen und Klöstern immer beliebter, und im 14. Jahrhundert wurden die ersten Glashütten in Deutschland gegründet. Im 16. Jahrhundert erlebte die Glasherstellung in Deutschland einen Aufschwung und in der Stadt Lauscha in Thüringen wurde das erste deutsche Weihnachtsglas hergestellt, das später als berühmter Lauschaer Christbaumschmuck bekannt wurde. Im 17. Jahrhundert wurde das Thüringer Waldglas, ein handgefertigtes und mundgeblasenes Glas, in der Region produziert und erlangte internationale Bekanntheit. </a:t>
            </a:r>
          </a:p>
          <a:p>
            <a:pPr marL="0" indent="0" algn="just">
              <a:buNone/>
            </a:pPr>
            <a:r>
              <a:rPr lang="de-DE" sz="1800" dirty="0"/>
              <a:t>Bedeutende Glashütten entstanden beispielsweise in Zwiesel und Lauscha. Dies führte im 19. Jahrhundert durch die industrielle Revolution zur maschinellen Glasherstellung.</a:t>
            </a:r>
          </a:p>
        </p:txBody>
      </p:sp>
      <p:sp>
        <p:nvSpPr>
          <p:cNvPr id="4" name="Fußzeilenplatzhalter 3">
            <a:extLst>
              <a:ext uri="{FF2B5EF4-FFF2-40B4-BE49-F238E27FC236}">
                <a16:creationId xmlns:a16="http://schemas.microsoft.com/office/drawing/2014/main" id="{8C1798EF-EF78-F0C8-CE97-630FDD5A75F8}"/>
              </a:ext>
            </a:extLst>
          </p:cNvPr>
          <p:cNvSpPr>
            <a:spLocks noGrp="1"/>
          </p:cNvSpPr>
          <p:nvPr>
            <p:ph type="ftr" sz="quarter" idx="11"/>
          </p:nvPr>
        </p:nvSpPr>
        <p:spPr/>
        <p:txBody>
          <a:bodyPr/>
          <a:lstStyle/>
          <a:p>
            <a:r>
              <a:rPr lang="de-DE"/>
              <a:t>Berufsorientierungspaket Glasindustrie</a:t>
            </a:r>
          </a:p>
        </p:txBody>
      </p:sp>
      <p:sp>
        <p:nvSpPr>
          <p:cNvPr id="5" name="Foliennummernplatzhalter 4">
            <a:extLst>
              <a:ext uri="{FF2B5EF4-FFF2-40B4-BE49-F238E27FC236}">
                <a16:creationId xmlns:a16="http://schemas.microsoft.com/office/drawing/2014/main" id="{BFCA04DD-87C5-9D1C-CEF1-C1B3B9F7C5CF}"/>
              </a:ext>
            </a:extLst>
          </p:cNvPr>
          <p:cNvSpPr>
            <a:spLocks noGrp="1"/>
          </p:cNvSpPr>
          <p:nvPr>
            <p:ph type="sldNum" sz="quarter" idx="12"/>
          </p:nvPr>
        </p:nvSpPr>
        <p:spPr/>
        <p:txBody>
          <a:bodyPr/>
          <a:lstStyle/>
          <a:p>
            <a:fld id="{FD873129-0E64-4D1D-8B34-6B11DA796452}" type="slidenum">
              <a:rPr lang="de-DE" smtClean="0"/>
              <a:t>5</a:t>
            </a:fld>
            <a:endParaRPr lang="de-DE"/>
          </a:p>
        </p:txBody>
      </p:sp>
    </p:spTree>
    <p:extLst>
      <p:ext uri="{BB962C8B-B14F-4D97-AF65-F5344CB8AC3E}">
        <p14:creationId xmlns:p14="http://schemas.microsoft.com/office/powerpoint/2010/main" val="2071074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8" name="Rectangle 24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0" name="Rectangle 24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251">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253">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25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89CB3ED-0A82-CE28-3603-0EAA1F25591A}"/>
              </a:ext>
            </a:extLst>
          </p:cNvPr>
          <p:cNvSpPr>
            <a:spLocks noGrp="1"/>
          </p:cNvSpPr>
          <p:nvPr>
            <p:ph type="title"/>
          </p:nvPr>
        </p:nvSpPr>
        <p:spPr>
          <a:xfrm>
            <a:off x="1142639" y="561203"/>
            <a:ext cx="9932691" cy="1165996"/>
          </a:xfrm>
          <a:solidFill>
            <a:schemeClr val="bg2"/>
          </a:solidFill>
        </p:spPr>
        <p:txBody>
          <a:bodyPr vert="horz" lIns="91440" tIns="45720" rIns="91440" bIns="45720" rtlCol="0" anchor="b">
            <a:normAutofit fontScale="90000"/>
          </a:bodyPr>
          <a:lstStyle/>
          <a:p>
            <a:pPr algn="ctr"/>
            <a:r>
              <a:rPr lang="en-US" sz="4800" dirty="0" err="1">
                <a:solidFill>
                  <a:srgbClr val="FFFFFF"/>
                </a:solidFill>
              </a:rPr>
              <a:t>Welchen</a:t>
            </a:r>
            <a:r>
              <a:rPr lang="en-US" sz="4800" dirty="0">
                <a:solidFill>
                  <a:srgbClr val="FFFFFF"/>
                </a:solidFill>
              </a:rPr>
              <a:t> </a:t>
            </a:r>
            <a:r>
              <a:rPr lang="en-US" sz="4800" dirty="0" err="1">
                <a:solidFill>
                  <a:srgbClr val="FFFFFF"/>
                </a:solidFill>
              </a:rPr>
              <a:t>Beruf</a:t>
            </a:r>
            <a:r>
              <a:rPr lang="en-US" sz="4800" dirty="0">
                <a:solidFill>
                  <a:srgbClr val="FFFFFF"/>
                </a:solidFill>
              </a:rPr>
              <a:t> hast du </a:t>
            </a:r>
            <a:r>
              <a:rPr lang="en-US" sz="4800" dirty="0" err="1">
                <a:solidFill>
                  <a:srgbClr val="FFFFFF"/>
                </a:solidFill>
              </a:rPr>
              <a:t>dir</a:t>
            </a:r>
            <a:r>
              <a:rPr lang="en-US" sz="4800" dirty="0">
                <a:solidFill>
                  <a:srgbClr val="FFFFFF"/>
                </a:solidFill>
              </a:rPr>
              <a:t> </a:t>
            </a:r>
            <a:r>
              <a:rPr lang="en-US" sz="4800" dirty="0" err="1">
                <a:solidFill>
                  <a:srgbClr val="FFFFFF"/>
                </a:solidFill>
              </a:rPr>
              <a:t>ausgesucht</a:t>
            </a:r>
            <a:r>
              <a:rPr lang="en-US" sz="4800" dirty="0">
                <a:solidFill>
                  <a:srgbClr val="FFFFFF"/>
                </a:solidFill>
              </a:rPr>
              <a:t>? </a:t>
            </a:r>
            <a:r>
              <a:rPr lang="en-US" sz="4800" dirty="0" err="1">
                <a:solidFill>
                  <a:srgbClr val="FFFFFF"/>
                </a:solidFill>
              </a:rPr>
              <a:t>Präsentiere</a:t>
            </a:r>
            <a:r>
              <a:rPr lang="en-US" sz="4800" dirty="0">
                <a:solidFill>
                  <a:srgbClr val="FFFFFF"/>
                </a:solidFill>
              </a:rPr>
              <a:t> </a:t>
            </a:r>
            <a:r>
              <a:rPr lang="en-US" sz="4800" dirty="0" err="1">
                <a:solidFill>
                  <a:srgbClr val="FFFFFF"/>
                </a:solidFill>
              </a:rPr>
              <a:t>ihn</a:t>
            </a:r>
            <a:r>
              <a:rPr lang="en-US" sz="4800" dirty="0">
                <a:solidFill>
                  <a:srgbClr val="FFFFFF"/>
                </a:solidFill>
              </a:rPr>
              <a:t> der </a:t>
            </a:r>
            <a:r>
              <a:rPr lang="en-US" sz="4800" dirty="0" err="1">
                <a:solidFill>
                  <a:srgbClr val="FFFFFF"/>
                </a:solidFill>
              </a:rPr>
              <a:t>Klasse</a:t>
            </a:r>
            <a:endParaRPr lang="en-US" sz="4800" dirty="0">
              <a:solidFill>
                <a:srgbClr val="FFFFFF"/>
              </a:solidFill>
            </a:endParaRPr>
          </a:p>
        </p:txBody>
      </p:sp>
      <p:sp>
        <p:nvSpPr>
          <p:cNvPr id="258" name="Rectangle 257">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hteck 3" descr="Lehrer">
            <a:extLst>
              <a:ext uri="{FF2B5EF4-FFF2-40B4-BE49-F238E27FC236}">
                <a16:creationId xmlns:a16="http://schemas.microsoft.com/office/drawing/2014/main" id="{98916248-ABBB-C655-2807-89B0FFBD4345}"/>
              </a:ext>
            </a:extLst>
          </p:cNvPr>
          <p:cNvSpPr/>
          <p:nvPr/>
        </p:nvSpPr>
        <p:spPr>
          <a:xfrm>
            <a:off x="1286931" y="1939471"/>
            <a:ext cx="4299438" cy="4281854"/>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de-DE" dirty="0"/>
          </a:p>
        </p:txBody>
      </p:sp>
      <p:sp>
        <p:nvSpPr>
          <p:cNvPr id="3" name="Foliennummernplatzhalter 2">
            <a:extLst>
              <a:ext uri="{FF2B5EF4-FFF2-40B4-BE49-F238E27FC236}">
                <a16:creationId xmlns:a16="http://schemas.microsoft.com/office/drawing/2014/main" id="{83DF452D-29FB-A906-EED5-9F738D881629}"/>
              </a:ext>
            </a:extLst>
          </p:cNvPr>
          <p:cNvSpPr>
            <a:spLocks noGrp="1"/>
          </p:cNvSpPr>
          <p:nvPr>
            <p:ph type="sldNum" sz="quarter" idx="12"/>
          </p:nvPr>
        </p:nvSpPr>
        <p:spPr/>
        <p:txBody>
          <a:bodyPr/>
          <a:lstStyle/>
          <a:p>
            <a:fld id="{FD873129-0E64-4D1D-8B34-6B11DA796452}" type="slidenum">
              <a:rPr lang="de-DE" smtClean="0"/>
              <a:t>50</a:t>
            </a:fld>
            <a:endParaRPr lang="de-DE"/>
          </a:p>
        </p:txBody>
      </p:sp>
      <p:sp>
        <p:nvSpPr>
          <p:cNvPr id="5" name="Fußzeilenplatzhalter 4">
            <a:extLst>
              <a:ext uri="{FF2B5EF4-FFF2-40B4-BE49-F238E27FC236}">
                <a16:creationId xmlns:a16="http://schemas.microsoft.com/office/drawing/2014/main" id="{7959A8C2-D223-FC55-D524-A70968318B36}"/>
              </a:ext>
            </a:extLst>
          </p:cNvPr>
          <p:cNvSpPr>
            <a:spLocks noGrp="1"/>
          </p:cNvSpPr>
          <p:nvPr>
            <p:ph type="ftr" sz="quarter" idx="11"/>
          </p:nvPr>
        </p:nvSpPr>
        <p:spPr/>
        <p:txBody>
          <a:bodyPr/>
          <a:lstStyle/>
          <a:p>
            <a:r>
              <a:rPr lang="de-DE"/>
              <a:t>Berufsorientierungspaket Glasindustrie</a:t>
            </a:r>
          </a:p>
        </p:txBody>
      </p:sp>
      <p:sp>
        <p:nvSpPr>
          <p:cNvPr id="7" name="Textfeld 6">
            <a:extLst>
              <a:ext uri="{FF2B5EF4-FFF2-40B4-BE49-F238E27FC236}">
                <a16:creationId xmlns:a16="http://schemas.microsoft.com/office/drawing/2014/main" id="{581639B2-E1C7-30A0-3226-A953585E9CD2}"/>
              </a:ext>
            </a:extLst>
          </p:cNvPr>
          <p:cNvSpPr txBox="1"/>
          <p:nvPr/>
        </p:nvSpPr>
        <p:spPr>
          <a:xfrm>
            <a:off x="5607632" y="2676069"/>
            <a:ext cx="6105832" cy="2308324"/>
          </a:xfrm>
          <a:prstGeom prst="rect">
            <a:avLst/>
          </a:prstGeom>
          <a:noFill/>
        </p:spPr>
        <p:txBody>
          <a:bodyPr wrap="square">
            <a:spAutoFit/>
          </a:bodyPr>
          <a:lstStyle/>
          <a:p>
            <a:pPr marL="285750" indent="-285750">
              <a:buFont typeface="Arial" panose="020B0604020202020204" pitchFamily="34" charset="0"/>
              <a:buChar char="•"/>
            </a:pPr>
            <a:r>
              <a:rPr lang="de-DE" dirty="0"/>
              <a:t>Für welche Personen ist der Beruf geeignet? </a:t>
            </a:r>
          </a:p>
          <a:p>
            <a:pPr marL="285750" indent="-285750">
              <a:buFont typeface="Arial" panose="020B0604020202020204" pitchFamily="34" charset="0"/>
              <a:buChar char="•"/>
            </a:pPr>
            <a:r>
              <a:rPr lang="de-DE" dirty="0"/>
              <a:t>Welche Interessen und Fähigkeiten sind für die Ausübung des Berufes von Vorteil? </a:t>
            </a:r>
          </a:p>
          <a:p>
            <a:pPr marL="285750" indent="-285750">
              <a:buFont typeface="Arial" panose="020B0604020202020204" pitchFamily="34" charset="0"/>
              <a:buChar char="•"/>
            </a:pPr>
            <a:r>
              <a:rPr lang="de-DE" dirty="0"/>
              <a:t>Welche Voraussetzungen muss man mitbringen? </a:t>
            </a:r>
          </a:p>
          <a:p>
            <a:pPr marL="285750" indent="-285750">
              <a:buFont typeface="Arial" panose="020B0604020202020204" pitchFamily="34" charset="0"/>
              <a:buChar char="•"/>
            </a:pPr>
            <a:r>
              <a:rPr lang="de-DE" dirty="0"/>
              <a:t>Wie lange dauert die Ausbildung?</a:t>
            </a:r>
          </a:p>
          <a:p>
            <a:pPr marL="285750" indent="-285750">
              <a:buFont typeface="Arial" panose="020B0604020202020204" pitchFamily="34" charset="0"/>
              <a:buChar char="•"/>
            </a:pPr>
            <a:r>
              <a:rPr lang="de-DE" dirty="0"/>
              <a:t>Was sind die wichtigsten Aufgaben des Berufes? </a:t>
            </a:r>
          </a:p>
          <a:p>
            <a:pPr marL="285750" indent="-285750">
              <a:buFont typeface="Arial" panose="020B0604020202020204" pitchFamily="34" charset="0"/>
              <a:buChar char="•"/>
            </a:pPr>
            <a:r>
              <a:rPr lang="de-DE" dirty="0"/>
              <a:t>Welche Karrieremöglichkeiten gibt es in diesem Beruf?</a:t>
            </a:r>
          </a:p>
          <a:p>
            <a:pPr marL="285750" indent="-285750">
              <a:buFont typeface="Arial" panose="020B0604020202020204" pitchFamily="34" charset="0"/>
              <a:buChar char="•"/>
            </a:pPr>
            <a:r>
              <a:rPr lang="de-DE" dirty="0"/>
              <a:t>+ eigene Ideen</a:t>
            </a:r>
          </a:p>
        </p:txBody>
      </p:sp>
    </p:spTree>
    <p:extLst>
      <p:ext uri="{BB962C8B-B14F-4D97-AF65-F5344CB8AC3E}">
        <p14:creationId xmlns:p14="http://schemas.microsoft.com/office/powerpoint/2010/main" val="4104441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62146F-FCC7-91E3-31B5-259551C966D5}"/>
              </a:ext>
            </a:extLst>
          </p:cNvPr>
          <p:cNvSpPr>
            <a:spLocks noGrp="1"/>
          </p:cNvSpPr>
          <p:nvPr>
            <p:ph type="title"/>
          </p:nvPr>
        </p:nvSpPr>
        <p:spPr/>
        <p:txBody>
          <a:bodyPr/>
          <a:lstStyle/>
          <a:p>
            <a:r>
              <a:rPr lang="de-DE" dirty="0"/>
              <a:t>Ausbildungsbetrieb der Glasindustrie in der Nähe finden📍</a:t>
            </a:r>
          </a:p>
        </p:txBody>
      </p:sp>
      <p:sp>
        <p:nvSpPr>
          <p:cNvPr id="3" name="Fußzeilenplatzhalter 2">
            <a:extLst>
              <a:ext uri="{FF2B5EF4-FFF2-40B4-BE49-F238E27FC236}">
                <a16:creationId xmlns:a16="http://schemas.microsoft.com/office/drawing/2014/main" id="{28A0A6A5-F27F-E282-3A35-8E7C9AA37F83}"/>
              </a:ext>
            </a:extLst>
          </p:cNvPr>
          <p:cNvSpPr>
            <a:spLocks noGrp="1"/>
          </p:cNvSpPr>
          <p:nvPr>
            <p:ph type="ftr" sz="quarter" idx="11"/>
          </p:nvPr>
        </p:nvSpPr>
        <p:spPr/>
        <p:txBody>
          <a:bodyPr/>
          <a:lstStyle/>
          <a:p>
            <a:r>
              <a:rPr lang="de-DE"/>
              <a:t>Berufsorientierungspaket Glasindustrie</a:t>
            </a:r>
          </a:p>
        </p:txBody>
      </p:sp>
      <p:sp>
        <p:nvSpPr>
          <p:cNvPr id="4" name="Foliennummernplatzhalter 3">
            <a:extLst>
              <a:ext uri="{FF2B5EF4-FFF2-40B4-BE49-F238E27FC236}">
                <a16:creationId xmlns:a16="http://schemas.microsoft.com/office/drawing/2014/main" id="{2D01D685-E156-64DC-C693-586BC8F9C098}"/>
              </a:ext>
            </a:extLst>
          </p:cNvPr>
          <p:cNvSpPr>
            <a:spLocks noGrp="1"/>
          </p:cNvSpPr>
          <p:nvPr>
            <p:ph type="sldNum" sz="quarter" idx="12"/>
          </p:nvPr>
        </p:nvSpPr>
        <p:spPr/>
        <p:txBody>
          <a:bodyPr/>
          <a:lstStyle/>
          <a:p>
            <a:fld id="{FD873129-0E64-4D1D-8B34-6B11DA796452}" type="slidenum">
              <a:rPr lang="de-DE" smtClean="0"/>
              <a:t>51</a:t>
            </a:fld>
            <a:endParaRPr lang="de-DE"/>
          </a:p>
        </p:txBody>
      </p:sp>
      <p:pic>
        <p:nvPicPr>
          <p:cNvPr id="8" name="Grafik 7">
            <a:extLst>
              <a:ext uri="{FF2B5EF4-FFF2-40B4-BE49-F238E27FC236}">
                <a16:creationId xmlns:a16="http://schemas.microsoft.com/office/drawing/2014/main" id="{6C1FEEA3-90F4-EF64-CF01-E7AC5B69C725}"/>
              </a:ext>
            </a:extLst>
          </p:cNvPr>
          <p:cNvPicPr>
            <a:picLocks noChangeAspect="1"/>
          </p:cNvPicPr>
          <p:nvPr/>
        </p:nvPicPr>
        <p:blipFill>
          <a:blip r:embed="rId2"/>
          <a:stretch>
            <a:fillRect/>
          </a:stretch>
        </p:blipFill>
        <p:spPr>
          <a:xfrm>
            <a:off x="974785" y="1889947"/>
            <a:ext cx="2700067" cy="2700067"/>
          </a:xfrm>
          <a:prstGeom prst="rect">
            <a:avLst/>
          </a:prstGeom>
        </p:spPr>
      </p:pic>
      <p:sp>
        <p:nvSpPr>
          <p:cNvPr id="11" name="Textfeld 10">
            <a:extLst>
              <a:ext uri="{FF2B5EF4-FFF2-40B4-BE49-F238E27FC236}">
                <a16:creationId xmlns:a16="http://schemas.microsoft.com/office/drawing/2014/main" id="{388EF837-97D6-F450-B444-2A8B2A92ACC3}"/>
              </a:ext>
            </a:extLst>
          </p:cNvPr>
          <p:cNvSpPr txBox="1"/>
          <p:nvPr/>
        </p:nvSpPr>
        <p:spPr>
          <a:xfrm>
            <a:off x="908289" y="4893544"/>
            <a:ext cx="10375421" cy="969496"/>
          </a:xfrm>
          <a:prstGeom prst="rect">
            <a:avLst/>
          </a:prstGeom>
          <a:noFill/>
        </p:spPr>
        <p:txBody>
          <a:bodyPr wrap="square">
            <a:spAutoFit/>
          </a:bodyPr>
          <a:lstStyle/>
          <a:p>
            <a:r>
              <a:rPr lang="de-DE" sz="1900" dirty="0">
                <a:solidFill>
                  <a:srgbClr val="FFFFFF"/>
                </a:solidFill>
                <a:hlinkClick r:id="rId3"/>
              </a:rPr>
              <a:t>https://www.google.com/maps/d/viewer?mid=1_5bQnXXFPrxxjE5ov--2rINhGQo1DCM&amp;ll=51.41697428427597%2C10.493297950000029&amp;z=7</a:t>
            </a:r>
            <a:endParaRPr lang="de-DE" sz="1900" dirty="0">
              <a:solidFill>
                <a:srgbClr val="FFFFFF"/>
              </a:solidFill>
            </a:endParaRPr>
          </a:p>
          <a:p>
            <a:endParaRPr lang="de-DE" sz="1900" dirty="0">
              <a:solidFill>
                <a:srgbClr val="FFFFFF"/>
              </a:solidFill>
            </a:endParaRPr>
          </a:p>
        </p:txBody>
      </p:sp>
      <p:pic>
        <p:nvPicPr>
          <p:cNvPr id="13" name="Grafik 12">
            <a:hlinkClick r:id="rId4"/>
            <a:extLst>
              <a:ext uri="{FF2B5EF4-FFF2-40B4-BE49-F238E27FC236}">
                <a16:creationId xmlns:a16="http://schemas.microsoft.com/office/drawing/2014/main" id="{F7607A5D-5D4E-95A0-99BE-A2590599E249}"/>
              </a:ext>
            </a:extLst>
          </p:cNvPr>
          <p:cNvPicPr>
            <a:picLocks noChangeAspect="1"/>
          </p:cNvPicPr>
          <p:nvPr/>
        </p:nvPicPr>
        <p:blipFill>
          <a:blip r:embed="rId5"/>
          <a:stretch>
            <a:fillRect/>
          </a:stretch>
        </p:blipFill>
        <p:spPr>
          <a:xfrm>
            <a:off x="4291273" y="1895445"/>
            <a:ext cx="6559991" cy="2675461"/>
          </a:xfrm>
          <a:prstGeom prst="rect">
            <a:avLst/>
          </a:prstGeom>
        </p:spPr>
      </p:pic>
    </p:spTree>
    <p:extLst>
      <p:ext uri="{BB962C8B-B14F-4D97-AF65-F5344CB8AC3E}">
        <p14:creationId xmlns:p14="http://schemas.microsoft.com/office/powerpoint/2010/main" val="13582251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80D762-91F9-D9F1-8DC2-411C7E8F384A}"/>
              </a:ext>
            </a:extLst>
          </p:cNvPr>
          <p:cNvSpPr>
            <a:spLocks noGrp="1"/>
          </p:cNvSpPr>
          <p:nvPr>
            <p:ph type="title"/>
          </p:nvPr>
        </p:nvSpPr>
        <p:spPr>
          <a:xfrm>
            <a:off x="804672" y="802955"/>
            <a:ext cx="4977976" cy="1454051"/>
          </a:xfrm>
        </p:spPr>
        <p:txBody>
          <a:bodyPr>
            <a:normAutofit/>
          </a:bodyPr>
          <a:lstStyle/>
          <a:p>
            <a:r>
              <a:rPr lang="de-DE" sz="3600">
                <a:solidFill>
                  <a:schemeClr val="tx2"/>
                </a:solidFill>
              </a:rPr>
              <a:t>Quellenverzeichnis</a:t>
            </a:r>
          </a:p>
        </p:txBody>
      </p:sp>
      <p:sp>
        <p:nvSpPr>
          <p:cNvPr id="3" name="Inhaltsplatzhalter 2">
            <a:extLst>
              <a:ext uri="{FF2B5EF4-FFF2-40B4-BE49-F238E27FC236}">
                <a16:creationId xmlns:a16="http://schemas.microsoft.com/office/drawing/2014/main" id="{4E1792C4-2108-9555-18E5-88CC327B0EBF}"/>
              </a:ext>
            </a:extLst>
          </p:cNvPr>
          <p:cNvSpPr>
            <a:spLocks noGrp="1"/>
          </p:cNvSpPr>
          <p:nvPr>
            <p:ph idx="1"/>
          </p:nvPr>
        </p:nvSpPr>
        <p:spPr>
          <a:xfrm>
            <a:off x="554476" y="1984444"/>
            <a:ext cx="6430673" cy="4076528"/>
          </a:xfrm>
        </p:spPr>
        <p:txBody>
          <a:bodyPr anchor="ctr">
            <a:normAutofit/>
          </a:bodyPr>
          <a:lstStyle/>
          <a:p>
            <a:pPr marL="0" indent="0">
              <a:lnSpc>
                <a:spcPct val="120000"/>
              </a:lnSpc>
              <a:spcAft>
                <a:spcPts val="1000"/>
              </a:spcAft>
              <a:buNone/>
            </a:pPr>
            <a:r>
              <a:rPr lang="en-US" sz="1000" u="sng" kern="100" dirty="0">
                <a:effectLst/>
                <a:ea typeface="Roboto Light" panose="02000000000000000000" pitchFamily="2"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t>
            </a:r>
            <a:r>
              <a:rPr lang="en-US" sz="1000" u="sng" kern="100" dirty="0">
                <a:effectLst/>
                <a:ea typeface="Roboto" panose="02000000000000000000" pitchFamily="2" charset="0"/>
                <a:cs typeface="Times New Roman" panose="02020603050405020304" pitchFamily="18" charset="0"/>
                <a:hlinkClick r:id="rId2">
                  <a:extLst>
                    <a:ext uri="{A12FA001-AC4F-418D-AE19-62706E023703}">
                      <ahyp:hlinkClr xmlns:ahyp="http://schemas.microsoft.com/office/drawing/2018/hyperlinkcolor" val="tx"/>
                    </a:ext>
                  </a:extLst>
                </a:hlinkClick>
              </a:rPr>
              <a:t>youtube.com/watch?v=OoEatiGS6pM</a:t>
            </a:r>
            <a:br>
              <a:rPr lang="en-US" sz="1000" u="sng" kern="100" dirty="0">
                <a:effectLst/>
                <a:ea typeface="Roboto" panose="02000000000000000000" pitchFamily="2" charset="0"/>
                <a:cs typeface="Times New Roman" panose="02020603050405020304" pitchFamily="18" charset="0"/>
              </a:rPr>
            </a:br>
            <a:r>
              <a:rPr lang="en-US" sz="1000" u="sng" kern="100" dirty="0">
                <a:effectLst/>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https://www.youtube.com/watch?v=VhIZPw3XBN0&amp;t=2s</a:t>
            </a:r>
            <a:br>
              <a:rPr lang="en-US" sz="1000" u="sng" kern="100">
                <a:effectLst/>
                <a:ea typeface="Roboto" panose="02000000000000000000" pitchFamily="2" charset="0"/>
                <a:cs typeface="Times New Roman" panose="02020603050405020304" pitchFamily="18" charset="0"/>
              </a:rPr>
            </a:br>
            <a:r>
              <a:rPr lang="de-DE" sz="1000" u="sng" kern="100">
                <a:effectLst/>
                <a:ea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https</a:t>
            </a:r>
            <a:r>
              <a:rPr lang="de-DE" sz="1000" u="sng" kern="100" dirty="0">
                <a:effectLst/>
                <a:ea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://www.youtube.com/watch?v=KlpFPkdxeEI</a:t>
            </a:r>
            <a:br>
              <a:rPr lang="de-DE" sz="1000" u="sng" kern="100" dirty="0">
                <a:effectLst/>
                <a:ea typeface="Roboto" panose="02000000000000000000" pitchFamily="2" charset="0"/>
                <a:cs typeface="Times New Roman" panose="02020603050405020304" pitchFamily="18" charset="0"/>
              </a:rPr>
            </a:br>
            <a:r>
              <a:rPr lang="en-US" sz="1000" u="sng" kern="100" dirty="0">
                <a:effectLst/>
                <a:ea typeface="Roboto" panose="02000000000000000000" pitchFamily="2"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https://www.youtube.com/watch?v=XysojUXvl-I&amp;t=34s</a:t>
            </a:r>
            <a:br>
              <a:rPr lang="en-US" sz="1000" u="sng" kern="100" dirty="0">
                <a:effectLst/>
                <a:ea typeface="Roboto" panose="02000000000000000000" pitchFamily="2" charset="0"/>
                <a:cs typeface="Times New Roman" panose="02020603050405020304" pitchFamily="18" charset="0"/>
              </a:rPr>
            </a:br>
            <a:r>
              <a:rPr lang="en-US" sz="1000" kern="100" dirty="0">
                <a:effectLst/>
                <a:ea typeface="Roboto" panose="02000000000000000000" pitchFamily="2" charset="0"/>
                <a:cs typeface="Times New Roman" panose="02020603050405020304" pitchFamily="18" charset="0"/>
              </a:rPr>
              <a:t>​</a:t>
            </a:r>
            <a:r>
              <a:rPr lang="en-US" sz="1000" u="sng" kern="100" dirty="0">
                <a:effectLst/>
                <a:ea typeface="Roboto" panose="020000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https://www.youtube.com/watch?v=OLYwopOlA2g</a:t>
            </a:r>
            <a:br>
              <a:rPr lang="en-US" sz="1000" u="sng" kern="100" dirty="0">
                <a:effectLst/>
                <a:ea typeface="Roboto" panose="02000000000000000000" pitchFamily="2" charset="0"/>
                <a:cs typeface="Times New Roman" panose="02020603050405020304" pitchFamily="18" charset="0"/>
              </a:rPr>
            </a:br>
            <a:r>
              <a:rPr lang="en-US" sz="1000" u="sng" kern="100" dirty="0" err="1">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Wissenstest</a:t>
            </a:r>
            <a:r>
              <a:rPr lang="en-US" sz="1000" u="sng" kern="100" dirty="0">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 </a:t>
            </a:r>
            <a:r>
              <a:rPr lang="en-US" sz="1000" u="sng" kern="100" dirty="0" err="1">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über</a:t>
            </a:r>
            <a:r>
              <a:rPr lang="en-US" sz="1000" u="sng" kern="100" dirty="0">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 | Glas-Quiz - </a:t>
            </a:r>
            <a:r>
              <a:rPr lang="en-US" sz="1000" u="sng" kern="100" dirty="0" err="1">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Haben</a:t>
            </a:r>
            <a:r>
              <a:rPr lang="en-US" sz="1000" u="sng" kern="100" dirty="0">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 Sie den </a:t>
            </a:r>
            <a:r>
              <a:rPr lang="en-US" sz="1000" u="sng" kern="100" dirty="0" err="1">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Durchblick</a:t>
            </a:r>
            <a:r>
              <a:rPr lang="en-US" sz="1000" u="sng" kern="100" dirty="0">
                <a:effectLst/>
                <a:ea typeface="Roboto" panose="02000000000000000000" pitchFamily="2" charset="0"/>
                <a:cs typeface="Times New Roman" panose="02020603050405020304" pitchFamily="18" charset="0"/>
                <a:hlinkClick r:id="rId7">
                  <a:extLst>
                    <a:ext uri="{A12FA001-AC4F-418D-AE19-62706E023703}">
                      <ahyp:hlinkClr xmlns:ahyp="http://schemas.microsoft.com/office/drawing/2018/hyperlinkcolor" val="tx"/>
                    </a:ext>
                  </a:extLst>
                </a:hlinkClick>
              </a:rPr>
              <a:t>? | </a:t>
            </a:r>
            <a:r>
              <a:rPr lang="en-US" sz="1000" u="sng" kern="100" dirty="0">
                <a:effectLst/>
                <a:ea typeface="Roboto" panose="02000000000000000000" pitchFamily="2" charset="0"/>
                <a:cs typeface="Times New Roman" panose="02020603050405020304" pitchFamily="18" charset="0"/>
                <a:hlinkClick r:id="rId8">
                  <a:extLst>
                    <a:ext uri="{A12FA001-AC4F-418D-AE19-62706E023703}">
                      <ahyp:hlinkClr xmlns:ahyp="http://schemas.microsoft.com/office/drawing/2018/hyperlinkcolor" val="tx"/>
                    </a:ext>
                  </a:extLst>
                </a:hlinkClick>
              </a:rPr>
              <a:t>wissen.de</a:t>
            </a:r>
            <a:br>
              <a:rPr lang="en-US" sz="1000" u="sng" kern="100" dirty="0">
                <a:effectLst/>
                <a:ea typeface="Roboto" panose="02000000000000000000" pitchFamily="2" charset="0"/>
                <a:cs typeface="Times New Roman" panose="02020603050405020304" pitchFamily="18" charset="0"/>
              </a:rPr>
            </a:br>
            <a:r>
              <a:rPr lang="en-US" sz="1000" u="sng" kern="100" dirty="0">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Detail Quiz - Frage </a:t>
            </a:r>
            <a:r>
              <a:rPr lang="en-US" sz="1000" u="sng" kern="100" dirty="0" err="1">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trifft</a:t>
            </a:r>
            <a:r>
              <a:rPr lang="en-US" sz="1000" u="sng" kern="100" dirty="0">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 </a:t>
            </a:r>
            <a:r>
              <a:rPr lang="en-US" sz="1000" u="sng" kern="100" dirty="0" err="1">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Antwort</a:t>
            </a:r>
            <a:r>
              <a:rPr lang="en-US" sz="1000" u="sng" kern="100" dirty="0">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 (</a:t>
            </a:r>
            <a:r>
              <a:rPr lang="en-US" sz="1000" u="sng" kern="100" dirty="0">
                <a:effectLst/>
                <a:ea typeface="Roboto" panose="02000000000000000000" pitchFamily="2" charset="0"/>
                <a:cs typeface="Times New Roman" panose="02020603050405020304" pitchFamily="18" charset="0"/>
                <a:hlinkClick r:id="rId10">
                  <a:extLst>
                    <a:ext uri="{A12FA001-AC4F-418D-AE19-62706E023703}">
                      <ahyp:hlinkClr xmlns:ahyp="http://schemas.microsoft.com/office/drawing/2018/hyperlinkcolor" val="tx"/>
                    </a:ext>
                  </a:extLst>
                </a:hlinkClick>
              </a:rPr>
              <a:t>planet-schule.de</a:t>
            </a:r>
            <a:r>
              <a:rPr lang="en-US" sz="1000" u="sng" kern="100" dirty="0">
                <a:effectLst/>
                <a:ea typeface="Roboto" panose="02000000000000000000" pitchFamily="2" charset="0"/>
                <a:cs typeface="Times New Roman" panose="02020603050405020304" pitchFamily="18" charset="0"/>
                <a:hlinkClick r:id="rId9">
                  <a:extLst>
                    <a:ext uri="{A12FA001-AC4F-418D-AE19-62706E023703}">
                      <ahyp:hlinkClr xmlns:ahyp="http://schemas.microsoft.com/office/drawing/2018/hyperlinkcolor" val="tx"/>
                    </a:ext>
                  </a:extLst>
                </a:hlinkClick>
              </a:rPr>
              <a:t>)</a:t>
            </a:r>
            <a:br>
              <a:rPr lang="en-US" sz="1000" u="sng" kern="100" dirty="0">
                <a:effectLst/>
                <a:ea typeface="Roboto" panose="02000000000000000000" pitchFamily="2" charset="0"/>
                <a:cs typeface="Times New Roman" panose="02020603050405020304" pitchFamily="18" charset="0"/>
              </a:rPr>
            </a:br>
            <a:r>
              <a:rPr lang="en-US" sz="1000" u="sng" kern="100" dirty="0">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Quiz: Wie </a:t>
            </a:r>
            <a:r>
              <a:rPr lang="en-US" sz="1000" u="sng" kern="100" dirty="0" err="1">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entsorgt</a:t>
            </a:r>
            <a:r>
              <a:rPr lang="en-US" sz="1000" u="sng" kern="100" dirty="0">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 man Glas </a:t>
            </a:r>
            <a:r>
              <a:rPr lang="en-US" sz="1000" u="sng" kern="100" dirty="0" err="1">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richtig</a:t>
            </a:r>
            <a:r>
              <a:rPr lang="en-US" sz="1000" u="sng" kern="100" dirty="0">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 - Glasrecycling - </a:t>
            </a:r>
            <a:r>
              <a:rPr lang="en-US" sz="1000" u="sng" kern="100" dirty="0">
                <a:effectLst/>
                <a:ea typeface="Roboto" panose="02000000000000000000" pitchFamily="2" charset="0"/>
                <a:cs typeface="Times New Roman" panose="02020603050405020304" pitchFamily="18" charset="0"/>
                <a:hlinkClick r:id="rId12">
                  <a:extLst>
                    <a:ext uri="{A12FA001-AC4F-418D-AE19-62706E023703}">
                      <ahyp:hlinkClr xmlns:ahyp="http://schemas.microsoft.com/office/drawing/2018/hyperlinkcolor" val="tx"/>
                    </a:ext>
                  </a:extLst>
                </a:hlinkClick>
              </a:rPr>
              <a:t>derStandard.at</a:t>
            </a:r>
            <a:r>
              <a:rPr lang="en-US" sz="1000" u="sng" kern="100" dirty="0">
                <a:effectLst/>
                <a:ea typeface="Roboto" panose="02000000000000000000" pitchFamily="2" charset="0"/>
                <a:cs typeface="Times New Roman" panose="02020603050405020304" pitchFamily="18" charset="0"/>
                <a:hlinkClick r:id="rId11">
                  <a:extLst>
                    <a:ext uri="{A12FA001-AC4F-418D-AE19-62706E023703}">
                      <ahyp:hlinkClr xmlns:ahyp="http://schemas.microsoft.com/office/drawing/2018/hyperlinkcolor" val="tx"/>
                    </a:ext>
                  </a:extLst>
                </a:hlinkClick>
              </a:rPr>
              <a:t> › Edition Zukunft</a:t>
            </a:r>
            <a:br>
              <a:rPr lang="en-US" sz="1000" u="sng" kern="100" dirty="0">
                <a:effectLst/>
                <a:ea typeface="Roboto" panose="02000000000000000000" pitchFamily="2" charset="0"/>
                <a:cs typeface="Times New Roman" panose="02020603050405020304" pitchFamily="18" charset="0"/>
              </a:rPr>
            </a:br>
            <a:r>
              <a:rPr lang="en-US" sz="1000" u="sng" kern="100" dirty="0">
                <a:ea typeface="Roboto" panose="02000000000000000000" pitchFamily="2" charset="0"/>
                <a:cs typeface="Times New Roman" panose="02020603050405020304" pitchFamily="18" charset="0"/>
                <a:hlinkClick r:id="rId13">
                  <a:extLst>
                    <a:ext uri="{A12FA001-AC4F-418D-AE19-62706E023703}">
                      <ahyp:hlinkClr xmlns:ahyp="http://schemas.microsoft.com/office/drawing/2018/hyperlinkcolor" val="tx"/>
                    </a:ext>
                  </a:extLst>
                </a:hlinkClick>
              </a:rPr>
              <a:t>https://www.youtube.com/watch?v=JpMUEI3NgKI&amp;t=191s</a:t>
            </a:r>
            <a:br>
              <a:rPr lang="en-US" sz="1000" u="sng" kern="100" dirty="0">
                <a:ea typeface="Roboto" panose="02000000000000000000" pitchFamily="2" charset="0"/>
                <a:cs typeface="Times New Roman" panose="02020603050405020304" pitchFamily="18" charset="0"/>
              </a:rPr>
            </a:br>
            <a:r>
              <a:rPr lang="en-US" sz="1000" u="sng" kern="100" dirty="0">
                <a:effectLst/>
                <a:ea typeface="Roboto" panose="02000000000000000000" pitchFamily="2" charset="0"/>
                <a:cs typeface="Times New Roman" panose="02020603050405020304" pitchFamily="18" charset="0"/>
                <a:hlinkClick r:id="rId14">
                  <a:extLst>
                    <a:ext uri="{A12FA001-AC4F-418D-AE19-62706E023703}">
                      <ahyp:hlinkClr xmlns:ahyp="http://schemas.microsoft.com/office/drawing/2018/hyperlinkcolor" val="tx"/>
                    </a:ext>
                  </a:extLst>
                </a:hlinkClick>
              </a:rPr>
              <a:t>https://learningapps.org/watch?v=p6v5tp84524</a:t>
            </a:r>
            <a:br>
              <a:rPr lang="en-US" sz="1000" u="sng" kern="100" dirty="0">
                <a:effectLst/>
                <a:ea typeface="Roboto" panose="02000000000000000000" pitchFamily="2" charset="0"/>
                <a:cs typeface="Times New Roman" panose="02020603050405020304" pitchFamily="18" charset="0"/>
              </a:rPr>
            </a:br>
            <a:r>
              <a:rPr lang="de-DE" sz="1000" dirty="0">
                <a:ea typeface="Roboto" panose="02000000000000000000" pitchFamily="2" charset="0"/>
                <a:hlinkClick r:id="rId15">
                  <a:extLst>
                    <a:ext uri="{A12FA001-AC4F-418D-AE19-62706E023703}">
                      <ahyp:hlinkClr xmlns:ahyp="http://schemas.microsoft.com/office/drawing/2018/hyperlinkcolor" val="tx"/>
                    </a:ext>
                  </a:extLst>
                </a:hlinkClick>
              </a:rPr>
              <a:t>https://learningapps.org/watch?v=poygfrvzt24</a:t>
            </a:r>
            <a:br>
              <a:rPr lang="de-DE" sz="1000" dirty="0">
                <a:ea typeface="Roboto" panose="02000000000000000000" pitchFamily="2" charset="0"/>
              </a:rPr>
            </a:br>
            <a:r>
              <a:rPr lang="de-DE" sz="1000" dirty="0">
                <a:ea typeface="Roboto" panose="02000000000000000000" pitchFamily="2" charset="0"/>
                <a:hlinkClick r:id="rId16">
                  <a:extLst>
                    <a:ext uri="{A12FA001-AC4F-418D-AE19-62706E023703}">
                      <ahyp:hlinkClr xmlns:ahyp="http://schemas.microsoft.com/office/drawing/2018/hyperlinkcolor" val="tx"/>
                    </a:ext>
                  </a:extLst>
                </a:hlinkClick>
              </a:rPr>
              <a:t>https://learningapps.org/watch?v=prwxibraj25</a:t>
            </a:r>
            <a:endParaRPr lang="de-DE" sz="1000" dirty="0">
              <a:ea typeface="Roboto" panose="02000000000000000000" pitchFamily="2" charset="0"/>
            </a:endParaRPr>
          </a:p>
          <a:p>
            <a:pPr marL="0" indent="0">
              <a:lnSpc>
                <a:spcPct val="120000"/>
              </a:lnSpc>
              <a:spcAft>
                <a:spcPts val="1000"/>
              </a:spcAft>
              <a:buNone/>
            </a:pPr>
            <a:endParaRPr lang="de-DE" sz="1000" dirty="0">
              <a:ea typeface="Roboto" panose="02000000000000000000" pitchFamily="2" charset="0"/>
            </a:endParaRPr>
          </a:p>
          <a:p>
            <a:pPr marL="0" indent="0">
              <a:lnSpc>
                <a:spcPct val="120000"/>
              </a:lnSpc>
              <a:spcAft>
                <a:spcPts val="1000"/>
              </a:spcAft>
              <a:buNone/>
            </a:pPr>
            <a:endParaRPr lang="en-US" sz="1000" u="sng" kern="100" dirty="0">
              <a:effectLst/>
              <a:ea typeface="Roboto" panose="02000000000000000000" pitchFamily="2" charset="0"/>
              <a:cs typeface="Times New Roman" panose="02020603050405020304" pitchFamily="18" charset="0"/>
            </a:endParaRPr>
          </a:p>
          <a:p>
            <a:pPr>
              <a:lnSpc>
                <a:spcPct val="120000"/>
              </a:lnSpc>
            </a:pPr>
            <a:r>
              <a:rPr lang="de-DE" sz="1000" dirty="0"/>
              <a:t>Alle nicht explizit erwähnten Quellen stammen vom  eigenen  Ausbildungsportal Zukunft im Glas </a:t>
            </a:r>
            <a:r>
              <a:rPr lang="de-DE" sz="1000" dirty="0">
                <a:hlinkClick r:id="rId17">
                  <a:extLst>
                    <a:ext uri="{A12FA001-AC4F-418D-AE19-62706E023703}">
                      <ahyp:hlinkClr xmlns:ahyp="http://schemas.microsoft.com/office/drawing/2018/hyperlinkcolor" val="tx"/>
                    </a:ext>
                  </a:extLst>
                </a:hlinkClick>
              </a:rPr>
              <a:t>https://www.zukunftimglas.de</a:t>
            </a:r>
            <a:endParaRPr lang="de-DE" sz="1000" dirty="0"/>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Markierung">
            <a:extLst>
              <a:ext uri="{FF2B5EF4-FFF2-40B4-BE49-F238E27FC236}">
                <a16:creationId xmlns:a16="http://schemas.microsoft.com/office/drawing/2014/main" id="{EE11782F-AF11-CE68-B783-19B7C918006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121726" y="1629089"/>
            <a:ext cx="3620021" cy="3620021"/>
          </a:xfrm>
          <a:prstGeom prst="rect">
            <a:avLst/>
          </a:prstGeom>
        </p:spPr>
      </p:pic>
      <p:sp>
        <p:nvSpPr>
          <p:cNvPr id="4" name="Foliennummernplatzhalter 3">
            <a:extLst>
              <a:ext uri="{FF2B5EF4-FFF2-40B4-BE49-F238E27FC236}">
                <a16:creationId xmlns:a16="http://schemas.microsoft.com/office/drawing/2014/main" id="{632A1A67-8ECF-E81A-0034-7F2F697C3BEC}"/>
              </a:ext>
            </a:extLst>
          </p:cNvPr>
          <p:cNvSpPr>
            <a:spLocks noGrp="1"/>
          </p:cNvSpPr>
          <p:nvPr>
            <p:ph type="sldNum" sz="quarter" idx="12"/>
          </p:nvPr>
        </p:nvSpPr>
        <p:spPr/>
        <p:txBody>
          <a:bodyPr/>
          <a:lstStyle/>
          <a:p>
            <a:fld id="{FD873129-0E64-4D1D-8B34-6B11DA796452}" type="slidenum">
              <a:rPr lang="de-DE" smtClean="0"/>
              <a:t>52</a:t>
            </a:fld>
            <a:endParaRPr lang="de-DE"/>
          </a:p>
        </p:txBody>
      </p:sp>
      <p:sp>
        <p:nvSpPr>
          <p:cNvPr id="5" name="Fußzeilenplatzhalter 4">
            <a:extLst>
              <a:ext uri="{FF2B5EF4-FFF2-40B4-BE49-F238E27FC236}">
                <a16:creationId xmlns:a16="http://schemas.microsoft.com/office/drawing/2014/main" id="{E758D922-BE87-B0F0-7277-7F56BB2AC6D3}"/>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3809124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0">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2">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14">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6" name="Freeform: Shape 15">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 name="Textfeld 5">
            <a:extLst>
              <a:ext uri="{FF2B5EF4-FFF2-40B4-BE49-F238E27FC236}">
                <a16:creationId xmlns:a16="http://schemas.microsoft.com/office/drawing/2014/main" id="{08C59B8E-91C4-330D-1CFC-D53FD374EE4E}"/>
              </a:ext>
            </a:extLst>
          </p:cNvPr>
          <p:cNvSpPr txBox="1"/>
          <p:nvPr/>
        </p:nvSpPr>
        <p:spPr>
          <a:xfrm>
            <a:off x="5509339" y="1067411"/>
            <a:ext cx="5887319" cy="5230634"/>
          </a:xfrm>
          <a:prstGeom prst="rect">
            <a:avLst/>
          </a:prstGeom>
          <a:noFill/>
          <a:ln>
            <a:noFill/>
          </a:ln>
        </p:spPr>
        <p:txBody>
          <a:bodyPr vert="horz" lIns="91440" tIns="45720" rIns="91440" bIns="45720" rtlCol="0" anchor="ctr">
            <a:normAutofit/>
          </a:bodyPr>
          <a:lstStyle/>
          <a:p>
            <a:pPr algn="r">
              <a:lnSpc>
                <a:spcPct val="90000"/>
              </a:lnSpc>
              <a:spcAft>
                <a:spcPts val="600"/>
              </a:spcAft>
            </a:pPr>
            <a:r>
              <a:rPr lang="en-US" b="1" dirty="0" err="1">
                <a:solidFill>
                  <a:schemeClr val="tx2"/>
                </a:solidFill>
              </a:rPr>
              <a:t>Bundesarbeitgeberverband</a:t>
            </a:r>
            <a:r>
              <a:rPr lang="en-US" b="1" dirty="0">
                <a:solidFill>
                  <a:schemeClr val="tx2"/>
                </a:solidFill>
              </a:rPr>
              <a:t> Glas und Solar </a:t>
            </a:r>
            <a:r>
              <a:rPr lang="en-US" b="1" dirty="0" err="1">
                <a:solidFill>
                  <a:schemeClr val="tx2"/>
                </a:solidFill>
              </a:rPr>
              <a:t>e.V.</a:t>
            </a:r>
            <a:endParaRPr lang="en-US" b="1" dirty="0">
              <a:solidFill>
                <a:schemeClr val="tx2"/>
              </a:solidFill>
            </a:endParaRPr>
          </a:p>
          <a:p>
            <a:pPr algn="r">
              <a:lnSpc>
                <a:spcPct val="90000"/>
              </a:lnSpc>
              <a:spcAft>
                <a:spcPts val="600"/>
              </a:spcAft>
            </a:pPr>
            <a:r>
              <a:rPr lang="en-US" b="1" dirty="0">
                <a:solidFill>
                  <a:schemeClr val="tx2"/>
                </a:solidFill>
              </a:rPr>
              <a:t>Max-Joseph-Str. 5 | 80333 München</a:t>
            </a:r>
          </a:p>
          <a:p>
            <a:pPr algn="r">
              <a:lnSpc>
                <a:spcPct val="90000"/>
              </a:lnSpc>
              <a:spcAft>
                <a:spcPts val="600"/>
              </a:spcAft>
            </a:pPr>
            <a:r>
              <a:rPr lang="en-US" b="1" dirty="0" err="1">
                <a:solidFill>
                  <a:schemeClr val="tx2"/>
                </a:solidFill>
              </a:rPr>
              <a:t>Ausbildungsportal</a:t>
            </a:r>
            <a:r>
              <a:rPr lang="en-US" b="1" dirty="0">
                <a:solidFill>
                  <a:schemeClr val="tx2"/>
                </a:solidFill>
              </a:rPr>
              <a:t>  Zukunft im Glas (ZIG)</a:t>
            </a:r>
          </a:p>
          <a:p>
            <a:pPr algn="r">
              <a:lnSpc>
                <a:spcPct val="90000"/>
              </a:lnSpc>
              <a:spcAft>
                <a:spcPts val="600"/>
              </a:spcAft>
            </a:pPr>
            <a:r>
              <a:rPr lang="en-US" b="1" dirty="0">
                <a:solidFill>
                  <a:schemeClr val="tx2"/>
                </a:solidFill>
              </a:rPr>
              <a:t>☎️+49 (0)89 4111943–0 </a:t>
            </a:r>
          </a:p>
          <a:p>
            <a:pPr algn="r">
              <a:lnSpc>
                <a:spcPct val="90000"/>
              </a:lnSpc>
              <a:spcAft>
                <a:spcPts val="600"/>
              </a:spcAft>
            </a:pPr>
            <a:r>
              <a:rPr lang="en-US" b="1" dirty="0">
                <a:solidFill>
                  <a:schemeClr val="tx2"/>
                </a:solidFill>
              </a:rPr>
              <a:t>📧 </a:t>
            </a:r>
            <a:r>
              <a:rPr lang="en-US" b="1" dirty="0">
                <a:solidFill>
                  <a:schemeClr val="tx2"/>
                </a:solidFill>
                <a:hlinkClick r:id="rId2"/>
              </a:rPr>
              <a:t>info@bagv.de</a:t>
            </a:r>
            <a:endParaRPr lang="en-US" b="1" dirty="0">
              <a:solidFill>
                <a:schemeClr val="tx2"/>
              </a:solidFill>
            </a:endParaRPr>
          </a:p>
          <a:p>
            <a:pPr algn="r">
              <a:lnSpc>
                <a:spcPct val="90000"/>
              </a:lnSpc>
              <a:spcAft>
                <a:spcPts val="600"/>
              </a:spcAft>
            </a:pPr>
            <a:endParaRPr lang="en-US" b="1" dirty="0">
              <a:solidFill>
                <a:schemeClr val="tx2"/>
              </a:solidFill>
            </a:endParaRPr>
          </a:p>
          <a:p>
            <a:pPr algn="r">
              <a:lnSpc>
                <a:spcPct val="90000"/>
              </a:lnSpc>
              <a:spcAft>
                <a:spcPts val="600"/>
              </a:spcAft>
            </a:pPr>
            <a:endParaRPr lang="en-US" b="1" dirty="0">
              <a:solidFill>
                <a:schemeClr val="tx2"/>
              </a:solidFill>
            </a:endParaRPr>
          </a:p>
          <a:p>
            <a:pPr algn="r">
              <a:lnSpc>
                <a:spcPct val="90000"/>
              </a:lnSpc>
              <a:spcAft>
                <a:spcPts val="600"/>
              </a:spcAft>
            </a:pPr>
            <a:r>
              <a:rPr lang="en-US" b="1" dirty="0">
                <a:solidFill>
                  <a:schemeClr val="tx2"/>
                </a:solidFill>
              </a:rPr>
              <a:t>🌍 </a:t>
            </a:r>
            <a:r>
              <a:rPr lang="en-US" b="1" dirty="0">
                <a:solidFill>
                  <a:schemeClr val="tx2"/>
                </a:solidFill>
                <a:hlinkClick r:id="rId3"/>
              </a:rPr>
              <a:t>https://www.bagv.de/</a:t>
            </a:r>
            <a:endParaRPr lang="en-US" b="1" dirty="0">
              <a:solidFill>
                <a:schemeClr val="tx2"/>
              </a:solidFill>
            </a:endParaRPr>
          </a:p>
          <a:p>
            <a:pPr algn="r">
              <a:lnSpc>
                <a:spcPct val="90000"/>
              </a:lnSpc>
              <a:spcAft>
                <a:spcPts val="600"/>
              </a:spcAft>
            </a:pPr>
            <a:r>
              <a:rPr lang="en-US" b="1" dirty="0">
                <a:solidFill>
                  <a:schemeClr val="tx2"/>
                </a:solidFill>
              </a:rPr>
              <a:t>🌍</a:t>
            </a:r>
            <a:r>
              <a:rPr lang="en-US" b="1" dirty="0">
                <a:solidFill>
                  <a:schemeClr val="tx2"/>
                </a:solidFill>
                <a:hlinkClick r:id="rId4"/>
              </a:rPr>
              <a:t>https://www.zukunftimglas.de/fuer-schulen/</a:t>
            </a:r>
            <a:endParaRPr lang="en-US" b="1" dirty="0">
              <a:solidFill>
                <a:schemeClr val="tx2"/>
              </a:solidFill>
            </a:endParaRPr>
          </a:p>
          <a:p>
            <a:pPr algn="r">
              <a:lnSpc>
                <a:spcPct val="90000"/>
              </a:lnSpc>
              <a:spcAft>
                <a:spcPts val="600"/>
              </a:spcAft>
            </a:pPr>
            <a:r>
              <a:rPr lang="de-DE" sz="1800" dirty="0">
                <a:effectLst/>
                <a:latin typeface="Segoe UI Emoji" panose="020B0502040204020203" pitchFamily="34" charset="0"/>
                <a:ea typeface="MS Mincho" panose="02020609040205080304" pitchFamily="49" charset="-128"/>
                <a:cs typeface="Segoe UI Emoji" panose="020B0502040204020203" pitchFamily="34" charset="0"/>
              </a:rPr>
              <a:t>📅</a:t>
            </a:r>
            <a:r>
              <a:rPr lang="en-US" b="1" dirty="0">
                <a:solidFill>
                  <a:schemeClr val="tx2"/>
                </a:solidFill>
              </a:rPr>
              <a:t>© </a:t>
            </a:r>
            <a:r>
              <a:rPr lang="en-US" b="1" dirty="0" err="1">
                <a:solidFill>
                  <a:schemeClr val="tx2"/>
                </a:solidFill>
              </a:rPr>
              <a:t>Januar</a:t>
            </a:r>
            <a:r>
              <a:rPr lang="en-US" b="1" dirty="0">
                <a:solidFill>
                  <a:schemeClr val="tx2"/>
                </a:solidFill>
              </a:rPr>
              <a:t> 2025| BAGV GLAS+SOLAR</a:t>
            </a:r>
          </a:p>
        </p:txBody>
      </p:sp>
      <p:sp>
        <p:nvSpPr>
          <p:cNvPr id="7" name="Foliennummernplatzhalter 6">
            <a:extLst>
              <a:ext uri="{FF2B5EF4-FFF2-40B4-BE49-F238E27FC236}">
                <a16:creationId xmlns:a16="http://schemas.microsoft.com/office/drawing/2014/main" id="{34133DCA-2CC3-E86B-C3E6-52C0DFB12572}"/>
              </a:ext>
            </a:extLst>
          </p:cNvPr>
          <p:cNvSpPr>
            <a:spLocks noGrp="1"/>
          </p:cNvSpPr>
          <p:nvPr>
            <p:ph type="sldNum" sz="quarter" idx="12"/>
          </p:nvPr>
        </p:nvSpPr>
        <p:spPr/>
        <p:txBody>
          <a:bodyPr/>
          <a:lstStyle/>
          <a:p>
            <a:fld id="{FD873129-0E64-4D1D-8B34-6B11DA796452}" type="slidenum">
              <a:rPr lang="de-DE" smtClean="0"/>
              <a:t>53</a:t>
            </a:fld>
            <a:endParaRPr lang="de-DE"/>
          </a:p>
        </p:txBody>
      </p:sp>
      <p:sp>
        <p:nvSpPr>
          <p:cNvPr id="2" name="Fußzeilenplatzhalter 1">
            <a:extLst>
              <a:ext uri="{FF2B5EF4-FFF2-40B4-BE49-F238E27FC236}">
                <a16:creationId xmlns:a16="http://schemas.microsoft.com/office/drawing/2014/main" id="{8FF698A4-55D5-EEE1-FD6D-3E3B71BCE061}"/>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322145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917730"/>
          </a:xfrm>
          <a:prstGeom prst="rect">
            <a:avLst/>
          </a:prstGeom>
          <a:solidFill>
            <a:srgbClr val="112836"/>
          </a:solidFill>
          <a:ln/>
        </p:spPr>
        <p:txBody>
          <a:bodyPr/>
          <a:lstStyle/>
          <a:p>
            <a:endParaRPr lang="de-DE" sz="1500"/>
          </a:p>
        </p:txBody>
      </p:sp>
      <p:sp>
        <p:nvSpPr>
          <p:cNvPr id="7" name="Text 4"/>
          <p:cNvSpPr/>
          <p:nvPr/>
        </p:nvSpPr>
        <p:spPr>
          <a:xfrm>
            <a:off x="3799978" y="364702"/>
            <a:ext cx="2977357" cy="2019384"/>
          </a:xfrm>
          <a:prstGeom prst="rect">
            <a:avLst/>
          </a:prstGeom>
          <a:noFill/>
          <a:ln/>
        </p:spPr>
        <p:txBody>
          <a:bodyPr wrap="square" rtlCol="0" anchor="t"/>
          <a:lstStyle/>
          <a:p>
            <a:pPr>
              <a:lnSpc>
                <a:spcPts val="2382"/>
              </a:lnSpc>
            </a:pPr>
            <a:r>
              <a:rPr lang="en-US" sz="1906"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a:lnSpc>
                <a:spcPts val="2382"/>
              </a:lnSpc>
            </a:pPr>
            <a:endParaRPr lang="en-US" sz="1906"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ts val="2382"/>
              </a:lnSpc>
            </a:pPr>
            <a:endParaRPr lang="en-US" sz="1906"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ts val="2382"/>
              </a:lnSpc>
            </a:pPr>
            <a:endParaRPr lang="en-US" sz="1906"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ts val="2382"/>
              </a:lnSpc>
            </a:pPr>
            <a:endParaRPr lang="en-US" sz="1906" dirty="0">
              <a:solidFill>
                <a:srgbClr val="000000"/>
              </a:solidFill>
              <a:latin typeface="Calibri" panose="020F0502020204030204" pitchFamily="34" charset="0"/>
              <a:ea typeface="Calibri" panose="020F0502020204030204" pitchFamily="34" charset="0"/>
            </a:endParaRPr>
          </a:p>
        </p:txBody>
      </p:sp>
      <p:sp>
        <p:nvSpPr>
          <p:cNvPr id="10" name="Shape 7"/>
          <p:cNvSpPr/>
          <p:nvPr/>
        </p:nvSpPr>
        <p:spPr>
          <a:xfrm>
            <a:off x="2483440" y="1611177"/>
            <a:ext cx="3388718" cy="3960000"/>
          </a:xfrm>
          <a:prstGeom prst="roundRect">
            <a:avLst>
              <a:gd name="adj" fmla="val 911"/>
            </a:avLst>
          </a:prstGeom>
          <a:solidFill>
            <a:srgbClr val="304755"/>
          </a:solidFill>
          <a:ln/>
        </p:spPr>
        <p:txBody>
          <a:bodyPr/>
          <a:lstStyle/>
          <a:p>
            <a:endParaRPr lang="de-DE" sz="1500"/>
          </a:p>
        </p:txBody>
      </p:sp>
      <p:sp>
        <p:nvSpPr>
          <p:cNvPr id="11" name="Text 8"/>
          <p:cNvSpPr/>
          <p:nvPr/>
        </p:nvSpPr>
        <p:spPr>
          <a:xfrm>
            <a:off x="2727362" y="1784616"/>
            <a:ext cx="2977357" cy="605234"/>
          </a:xfrm>
          <a:prstGeom prst="rect">
            <a:avLst/>
          </a:prstGeom>
          <a:noFill/>
          <a:ln/>
        </p:spPr>
        <p:txBody>
          <a:bodyPr wrap="square" rtlCol="0" anchor="t"/>
          <a:lstStyle/>
          <a:p>
            <a:pPr algn="ctr">
              <a:lnSpc>
                <a:spcPts val="2382"/>
              </a:lnSpc>
            </a:pPr>
            <a:r>
              <a:rPr lang="en-US" sz="2800" dirty="0" err="1">
                <a:solidFill>
                  <a:srgbClr val="CAD6DE"/>
                </a:solidFill>
                <a:latin typeface="Calibri" panose="020F0502020204030204" pitchFamily="34" charset="0"/>
                <a:ea typeface="Calibri" panose="020F0502020204030204" pitchFamily="34" charset="0"/>
                <a:cs typeface="Calibri" panose="020F0502020204030204" pitchFamily="34" charset="0"/>
              </a:rPr>
              <a:t>Scanne</a:t>
            </a:r>
            <a:r>
              <a:rPr lang="en-US" sz="2800" dirty="0">
                <a:solidFill>
                  <a:srgbClr val="CAD6DE"/>
                </a:solidFill>
                <a:latin typeface="Calibri" panose="020F0502020204030204" pitchFamily="34" charset="0"/>
                <a:ea typeface="Calibri" panose="020F0502020204030204" pitchFamily="34" charset="0"/>
                <a:cs typeface="Calibri" panose="020F0502020204030204" pitchFamily="34" charset="0"/>
              </a:rPr>
              <a:t> </a:t>
            </a:r>
            <a:r>
              <a:rPr lang="en-US" sz="2800" dirty="0" err="1">
                <a:solidFill>
                  <a:srgbClr val="CAD6DE"/>
                </a:solidFill>
                <a:latin typeface="Calibri" panose="020F0502020204030204" pitchFamily="34" charset="0"/>
                <a:ea typeface="Calibri" panose="020F0502020204030204" pitchFamily="34" charset="0"/>
                <a:cs typeface="Calibri" panose="020F0502020204030204" pitchFamily="34" charset="0"/>
              </a:rPr>
              <a:t>mich</a:t>
            </a:r>
            <a:endParaRPr lang="en-US" sz="2800" dirty="0"/>
          </a:p>
        </p:txBody>
      </p:sp>
      <p:pic>
        <p:nvPicPr>
          <p:cNvPr id="12" name="Image 1" descr="preencoded.png"/>
          <p:cNvPicPr>
            <a:picLocks noChangeAspect="1"/>
          </p:cNvPicPr>
          <p:nvPr/>
        </p:nvPicPr>
        <p:blipFill>
          <a:blip r:embed="rId4"/>
          <a:stretch>
            <a:fillRect/>
          </a:stretch>
        </p:blipFill>
        <p:spPr>
          <a:xfrm>
            <a:off x="2737799" y="2401230"/>
            <a:ext cx="2880000" cy="2880000"/>
          </a:xfrm>
          <a:prstGeom prst="rect">
            <a:avLst/>
          </a:prstGeom>
        </p:spPr>
      </p:pic>
      <p:sp>
        <p:nvSpPr>
          <p:cNvPr id="13" name="Shape 9"/>
          <p:cNvSpPr/>
          <p:nvPr/>
        </p:nvSpPr>
        <p:spPr>
          <a:xfrm>
            <a:off x="6126516" y="1611177"/>
            <a:ext cx="3388718" cy="3960000"/>
          </a:xfrm>
          <a:prstGeom prst="roundRect">
            <a:avLst>
              <a:gd name="adj" fmla="val 911"/>
            </a:avLst>
          </a:prstGeom>
          <a:solidFill>
            <a:srgbClr val="304755"/>
          </a:solidFill>
          <a:ln/>
        </p:spPr>
        <p:txBody>
          <a:bodyPr/>
          <a:lstStyle/>
          <a:p>
            <a:endParaRPr lang="de-DE" sz="1500"/>
          </a:p>
        </p:txBody>
      </p:sp>
      <p:pic>
        <p:nvPicPr>
          <p:cNvPr id="14" name="Image 2" descr="preencoded.png">
            <a:hlinkClick r:id="rId5"/>
          </p:cNvPr>
          <p:cNvPicPr>
            <a:picLocks noChangeAspect="1"/>
          </p:cNvPicPr>
          <p:nvPr/>
        </p:nvPicPr>
        <p:blipFill>
          <a:blip r:embed="rId6"/>
          <a:stretch>
            <a:fillRect/>
          </a:stretch>
        </p:blipFill>
        <p:spPr>
          <a:xfrm>
            <a:off x="6332196" y="1816857"/>
            <a:ext cx="2977357" cy="3727450"/>
          </a:xfrm>
          <a:prstGeom prst="rect">
            <a:avLst/>
          </a:prstGeom>
        </p:spPr>
      </p:pic>
      <p:sp>
        <p:nvSpPr>
          <p:cNvPr id="17" name="Text 12"/>
          <p:cNvSpPr/>
          <p:nvPr/>
        </p:nvSpPr>
        <p:spPr>
          <a:xfrm>
            <a:off x="2483440" y="5945363"/>
            <a:ext cx="10140653" cy="329208"/>
          </a:xfrm>
          <a:prstGeom prst="rect">
            <a:avLst/>
          </a:prstGeom>
          <a:noFill/>
          <a:ln/>
        </p:spPr>
        <p:txBody>
          <a:bodyPr wrap="none" rtlCol="0" anchor="t"/>
          <a:lstStyle/>
          <a:p>
            <a:pPr>
              <a:lnSpc>
                <a:spcPts val="2592"/>
              </a:lnSpc>
            </a:pPr>
            <a:r>
              <a:rPr lang="en-US" sz="1620" u="sng" dirty="0">
                <a:solidFill>
                  <a:srgbClr val="0A988B"/>
                </a:solidFill>
                <a:latin typeface="Cabin" pitchFamily="34" charset="0"/>
                <a:ea typeface="Cabin" pitchFamily="34" charset="-122"/>
                <a:cs typeface="Cabin" pitchFamily="34" charset="-120"/>
                <a:hlinkClick r:id="rId5">
                  <a:extLst>
                    <a:ext uri="{A12FA001-AC4F-418D-AE19-62706E023703}">
                      <ahyp:hlinkClr xmlns:ahyp="http://schemas.microsoft.com/office/drawing/2018/hyperlinkcolor" val="tx"/>
                    </a:ext>
                  </a:extLst>
                </a:hlinkClick>
              </a:rPr>
              <a:t>https://www.youtube.com/watch?v=OoEatiGS6pM</a:t>
            </a:r>
            <a:endParaRPr lang="en-US" sz="1620" dirty="0"/>
          </a:p>
        </p:txBody>
      </p:sp>
      <p:sp>
        <p:nvSpPr>
          <p:cNvPr id="8" name="Titel 7">
            <a:extLst>
              <a:ext uri="{FF2B5EF4-FFF2-40B4-BE49-F238E27FC236}">
                <a16:creationId xmlns:a16="http://schemas.microsoft.com/office/drawing/2014/main" id="{C7AA1D93-FA05-7932-67F2-8B3C5300121C}"/>
              </a:ext>
            </a:extLst>
          </p:cNvPr>
          <p:cNvSpPr>
            <a:spLocks noGrp="1"/>
          </p:cNvSpPr>
          <p:nvPr>
            <p:ph type="title"/>
          </p:nvPr>
        </p:nvSpPr>
        <p:spPr/>
        <p:txBody>
          <a:bodyPr>
            <a:normAutofit/>
          </a:bodyPr>
          <a:lstStyle/>
          <a:p>
            <a:r>
              <a:rPr lang="de-DE" sz="4000" dirty="0"/>
              <a:t>Noch ein paar Fakten zur Geschichte des Glases jetzt entdecken</a:t>
            </a:r>
          </a:p>
        </p:txBody>
      </p:sp>
      <p:sp>
        <p:nvSpPr>
          <p:cNvPr id="4" name="Foliennummernplatzhalter 3">
            <a:extLst>
              <a:ext uri="{FF2B5EF4-FFF2-40B4-BE49-F238E27FC236}">
                <a16:creationId xmlns:a16="http://schemas.microsoft.com/office/drawing/2014/main" id="{7CA207CD-BE69-A009-3929-EBD61E9AC08F}"/>
              </a:ext>
            </a:extLst>
          </p:cNvPr>
          <p:cNvSpPr>
            <a:spLocks noGrp="1"/>
          </p:cNvSpPr>
          <p:nvPr>
            <p:ph type="sldNum" sz="quarter" idx="12"/>
          </p:nvPr>
        </p:nvSpPr>
        <p:spPr/>
        <p:txBody>
          <a:bodyPr/>
          <a:lstStyle/>
          <a:p>
            <a:fld id="{FD873129-0E64-4D1D-8B34-6B11DA796452}" type="slidenum">
              <a:rPr lang="de-DE" smtClean="0"/>
              <a:t>6</a:t>
            </a:fld>
            <a:endParaRPr lang="de-DE"/>
          </a:p>
        </p:txBody>
      </p:sp>
      <p:sp>
        <p:nvSpPr>
          <p:cNvPr id="5" name="Fußzeilenplatzhalter 4">
            <a:extLst>
              <a:ext uri="{FF2B5EF4-FFF2-40B4-BE49-F238E27FC236}">
                <a16:creationId xmlns:a16="http://schemas.microsoft.com/office/drawing/2014/main" id="{220A12ED-2861-484D-2286-28CA558A7477}"/>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880646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sp>
        <p:nvSpPr>
          <p:cNvPr id="14" name="Titel 13">
            <a:extLst>
              <a:ext uri="{FF2B5EF4-FFF2-40B4-BE49-F238E27FC236}">
                <a16:creationId xmlns:a16="http://schemas.microsoft.com/office/drawing/2014/main" id="{FE96556E-0D7C-A7BC-AF83-D59D4550A298}"/>
              </a:ext>
            </a:extLst>
          </p:cNvPr>
          <p:cNvSpPr>
            <a:spLocks noGrp="1"/>
          </p:cNvSpPr>
          <p:nvPr>
            <p:ph type="title"/>
          </p:nvPr>
        </p:nvSpPr>
        <p:spPr/>
        <p:txBody>
          <a:bodyPr>
            <a:normAutofit fontScale="90000"/>
          </a:bodyPr>
          <a:lstStyle/>
          <a:p>
            <a:r>
              <a:rPr lang="de-DE" dirty="0"/>
              <a:t>Kleine Zeitreise: Teste dein Wissen. Was hast du dir gemerkt? Starte das interaktives Quiz </a:t>
            </a:r>
            <a:r>
              <a:rPr lang="de-DE" b="0" i="0" dirty="0">
                <a:effectLst/>
                <a:latin typeface="__fkGroteskNeue_598ab8"/>
              </a:rPr>
              <a:t>🏆</a:t>
            </a:r>
            <a:endParaRPr lang="de-DE" dirty="0"/>
          </a:p>
        </p:txBody>
      </p:sp>
      <p:sp>
        <p:nvSpPr>
          <p:cNvPr id="18" name="Textfeld 17">
            <a:extLst>
              <a:ext uri="{FF2B5EF4-FFF2-40B4-BE49-F238E27FC236}">
                <a16:creationId xmlns:a16="http://schemas.microsoft.com/office/drawing/2014/main" id="{1D594F28-563B-212A-F54F-837E83806B2D}"/>
              </a:ext>
            </a:extLst>
          </p:cNvPr>
          <p:cNvSpPr txBox="1"/>
          <p:nvPr/>
        </p:nvSpPr>
        <p:spPr>
          <a:xfrm>
            <a:off x="5600700" y="5210175"/>
            <a:ext cx="5105654" cy="618631"/>
          </a:xfrm>
          <a:prstGeom prst="rect">
            <a:avLst/>
          </a:prstGeom>
          <a:noFill/>
        </p:spPr>
        <p:txBody>
          <a:bodyPr wrap="square" rtlCol="0">
            <a:spAutoFit/>
          </a:bodyPr>
          <a:lstStyle/>
          <a:p>
            <a:r>
              <a:rPr lang="de-DE" sz="1620" u="sng" dirty="0">
                <a:solidFill>
                  <a:srgbClr val="0A988B"/>
                </a:solidFill>
                <a:latin typeface="Cabin" pitchFamily="34" charset="0"/>
                <a:ea typeface="Cabin" pitchFamily="34" charset="-122"/>
                <a:hlinkClick r:id="rId4">
                  <a:extLst>
                    <a:ext uri="{A12FA001-AC4F-418D-AE19-62706E023703}">
                      <ahyp:hlinkClr xmlns:ahyp="http://schemas.microsoft.com/office/drawing/2018/hyperlinkcolor" val="tx"/>
                    </a:ext>
                  </a:extLst>
                </a:hlinkClick>
              </a:rPr>
              <a:t>https://learningapps.org/watch?v=poygfrvzt24</a:t>
            </a:r>
            <a:endParaRPr lang="de-DE" sz="1620" u="sng" dirty="0">
              <a:solidFill>
                <a:srgbClr val="0A988B"/>
              </a:solidFill>
              <a:latin typeface="Cabin" pitchFamily="34" charset="0"/>
              <a:ea typeface="Cabin" pitchFamily="34" charset="-122"/>
            </a:endParaRPr>
          </a:p>
          <a:p>
            <a:endParaRPr lang="de-DE" dirty="0"/>
          </a:p>
        </p:txBody>
      </p:sp>
      <p:sp>
        <p:nvSpPr>
          <p:cNvPr id="20" name="Shape 5">
            <a:extLst>
              <a:ext uri="{FF2B5EF4-FFF2-40B4-BE49-F238E27FC236}">
                <a16:creationId xmlns:a16="http://schemas.microsoft.com/office/drawing/2014/main" id="{4AA9B3E5-8819-7AED-8EB0-E78F64F15B9A}"/>
              </a:ext>
            </a:extLst>
          </p:cNvPr>
          <p:cNvSpPr/>
          <p:nvPr/>
        </p:nvSpPr>
        <p:spPr>
          <a:xfrm>
            <a:off x="1002307" y="1915982"/>
            <a:ext cx="3388718" cy="3922713"/>
          </a:xfrm>
          <a:prstGeom prst="roundRect">
            <a:avLst>
              <a:gd name="adj" fmla="val 911"/>
            </a:avLst>
          </a:prstGeom>
          <a:solidFill>
            <a:srgbClr val="304755"/>
          </a:solidFill>
          <a:ln/>
        </p:spPr>
        <p:txBody>
          <a:bodyPr/>
          <a:lstStyle/>
          <a:p>
            <a:endParaRPr lang="de-DE" sz="1500"/>
          </a:p>
        </p:txBody>
      </p:sp>
      <p:sp>
        <p:nvSpPr>
          <p:cNvPr id="21" name="Text 8">
            <a:extLst>
              <a:ext uri="{FF2B5EF4-FFF2-40B4-BE49-F238E27FC236}">
                <a16:creationId xmlns:a16="http://schemas.microsoft.com/office/drawing/2014/main" id="{8CEC7B0D-68FA-E6F4-BA0E-DE7D494BB781}"/>
              </a:ext>
            </a:extLst>
          </p:cNvPr>
          <p:cNvSpPr/>
          <p:nvPr/>
        </p:nvSpPr>
        <p:spPr>
          <a:xfrm>
            <a:off x="1619346" y="2146467"/>
            <a:ext cx="2420442" cy="302618"/>
          </a:xfrm>
          <a:prstGeom prst="rect">
            <a:avLst/>
          </a:prstGeom>
          <a:noFill/>
          <a:ln/>
        </p:spPr>
        <p:txBody>
          <a:bodyPr wrap="none" rtlCol="0" anchor="t"/>
          <a:lstStyle/>
          <a:p>
            <a:pPr algn="ctr">
              <a:lnSpc>
                <a:spcPts val="2382"/>
              </a:lnSpc>
            </a:pPr>
            <a:r>
              <a:rPr lang="en-US" sz="2800" dirty="0">
                <a:solidFill>
                  <a:srgbClr val="CAD6DE"/>
                </a:solidFill>
                <a:ea typeface="Calibri" panose="020F0502020204030204" pitchFamily="34" charset="0"/>
                <a:cs typeface="Calibri" panose="020F0502020204030204" pitchFamily="34" charset="0"/>
              </a:rPr>
              <a:t>Scanne</a:t>
            </a:r>
            <a:r>
              <a:rPr lang="en-US" sz="2800" dirty="0">
                <a:solidFill>
                  <a:srgbClr val="CAD6DE"/>
                </a:solidFill>
                <a:latin typeface="Calibri" panose="020F0502020204030204" pitchFamily="34" charset="0"/>
                <a:ea typeface="Calibri" panose="020F0502020204030204" pitchFamily="34" charset="0"/>
                <a:cs typeface="Calibri" panose="020F0502020204030204" pitchFamily="34" charset="0"/>
              </a:rPr>
              <a:t> mich</a:t>
            </a:r>
            <a:endParaRPr lang="en-US" sz="2800" dirty="0"/>
          </a:p>
        </p:txBody>
      </p:sp>
      <p:pic>
        <p:nvPicPr>
          <p:cNvPr id="7" name="Grafik 6">
            <a:extLst>
              <a:ext uri="{FF2B5EF4-FFF2-40B4-BE49-F238E27FC236}">
                <a16:creationId xmlns:a16="http://schemas.microsoft.com/office/drawing/2014/main" id="{1A6533B8-D842-F117-1616-14CECB180527}"/>
              </a:ext>
            </a:extLst>
          </p:cNvPr>
          <p:cNvPicPr>
            <a:picLocks noChangeAspect="1"/>
          </p:cNvPicPr>
          <p:nvPr/>
        </p:nvPicPr>
        <p:blipFill>
          <a:blip r:embed="rId5"/>
          <a:stretch>
            <a:fillRect/>
          </a:stretch>
        </p:blipFill>
        <p:spPr>
          <a:xfrm>
            <a:off x="1256666" y="2563005"/>
            <a:ext cx="2880000" cy="2880000"/>
          </a:xfrm>
          <a:prstGeom prst="rect">
            <a:avLst/>
          </a:prstGeom>
        </p:spPr>
      </p:pic>
      <p:sp>
        <p:nvSpPr>
          <p:cNvPr id="9" name="Textfeld 8">
            <a:extLst>
              <a:ext uri="{FF2B5EF4-FFF2-40B4-BE49-F238E27FC236}">
                <a16:creationId xmlns:a16="http://schemas.microsoft.com/office/drawing/2014/main" id="{CEAC336E-3DA8-94E1-8549-C69BF3A0C5B1}"/>
              </a:ext>
            </a:extLst>
          </p:cNvPr>
          <p:cNvSpPr txBox="1"/>
          <p:nvPr/>
        </p:nvSpPr>
        <p:spPr>
          <a:xfrm>
            <a:off x="5081714" y="1991380"/>
            <a:ext cx="6143625" cy="400110"/>
          </a:xfrm>
          <a:prstGeom prst="rect">
            <a:avLst/>
          </a:prstGeom>
          <a:noFill/>
        </p:spPr>
        <p:txBody>
          <a:bodyPr wrap="square" rtlCol="0">
            <a:spAutoFit/>
          </a:bodyPr>
          <a:lstStyle/>
          <a:p>
            <a:pPr algn="ctr"/>
            <a:r>
              <a:rPr lang="de-DE" sz="2000" b="1" dirty="0"/>
              <a:t>Kleine Zeitreise zur Geschichte des Glases in Deutschland</a:t>
            </a:r>
          </a:p>
        </p:txBody>
      </p:sp>
      <p:pic>
        <p:nvPicPr>
          <p:cNvPr id="11" name="Grafik 10">
            <a:hlinkClick r:id="rId4"/>
            <a:extLst>
              <a:ext uri="{FF2B5EF4-FFF2-40B4-BE49-F238E27FC236}">
                <a16:creationId xmlns:a16="http://schemas.microsoft.com/office/drawing/2014/main" id="{9D7568DE-4313-1EB5-39AD-6B4A73067FF1}"/>
              </a:ext>
            </a:extLst>
          </p:cNvPr>
          <p:cNvPicPr>
            <a:picLocks noChangeAspect="1"/>
          </p:cNvPicPr>
          <p:nvPr/>
        </p:nvPicPr>
        <p:blipFill>
          <a:blip r:embed="rId6"/>
          <a:stretch>
            <a:fillRect/>
          </a:stretch>
        </p:blipFill>
        <p:spPr>
          <a:xfrm>
            <a:off x="5600700" y="2495913"/>
            <a:ext cx="4908772" cy="2714262"/>
          </a:xfrm>
          <a:prstGeom prst="rect">
            <a:avLst/>
          </a:prstGeom>
        </p:spPr>
      </p:pic>
      <p:sp>
        <p:nvSpPr>
          <p:cNvPr id="4" name="Foliennummernplatzhalter 3">
            <a:extLst>
              <a:ext uri="{FF2B5EF4-FFF2-40B4-BE49-F238E27FC236}">
                <a16:creationId xmlns:a16="http://schemas.microsoft.com/office/drawing/2014/main" id="{F2572149-22DE-62D7-303F-9BC40FF8821A}"/>
              </a:ext>
            </a:extLst>
          </p:cNvPr>
          <p:cNvSpPr>
            <a:spLocks noGrp="1"/>
          </p:cNvSpPr>
          <p:nvPr>
            <p:ph type="sldNum" sz="quarter" idx="12"/>
          </p:nvPr>
        </p:nvSpPr>
        <p:spPr/>
        <p:txBody>
          <a:bodyPr/>
          <a:lstStyle/>
          <a:p>
            <a:fld id="{FD873129-0E64-4D1D-8B34-6B11DA796452}" type="slidenum">
              <a:rPr lang="de-DE" smtClean="0"/>
              <a:t>7</a:t>
            </a:fld>
            <a:endParaRPr lang="de-DE"/>
          </a:p>
        </p:txBody>
      </p:sp>
      <p:sp>
        <p:nvSpPr>
          <p:cNvPr id="5" name="Fußzeilenplatzhalter 4">
            <a:extLst>
              <a:ext uri="{FF2B5EF4-FFF2-40B4-BE49-F238E27FC236}">
                <a16:creationId xmlns:a16="http://schemas.microsoft.com/office/drawing/2014/main" id="{2CCE743C-42C6-655C-FF29-675487AFEA2A}"/>
              </a:ext>
            </a:extLst>
          </p:cNvPr>
          <p:cNvSpPr>
            <a:spLocks noGrp="1"/>
          </p:cNvSpPr>
          <p:nvPr>
            <p:ph type="ftr" sz="quarter" idx="11"/>
          </p:nvPr>
        </p:nvSpPr>
        <p:spPr/>
        <p:txBody>
          <a:bodyPr/>
          <a:lstStyle/>
          <a:p>
            <a:r>
              <a:rPr lang="de-DE"/>
              <a:t>Berufsorientierungspaket Glasindustrie</a:t>
            </a:r>
          </a:p>
        </p:txBody>
      </p:sp>
    </p:spTree>
    <p:extLst>
      <p:ext uri="{BB962C8B-B14F-4D97-AF65-F5344CB8AC3E}">
        <p14:creationId xmlns:p14="http://schemas.microsoft.com/office/powerpoint/2010/main" val="381277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812B612-34A7-B7EB-26FC-9EF7BBA4937C}"/>
              </a:ext>
            </a:extLst>
          </p:cNvPr>
          <p:cNvSpPr>
            <a:spLocks noGrp="1"/>
          </p:cNvSpPr>
          <p:nvPr>
            <p:ph type="ctrTitle"/>
          </p:nvPr>
        </p:nvSpPr>
        <p:spPr>
          <a:xfrm>
            <a:off x="4162567" y="818984"/>
            <a:ext cx="6714699" cy="3178689"/>
          </a:xfrm>
        </p:spPr>
        <p:txBody>
          <a:bodyPr>
            <a:normAutofit/>
          </a:bodyPr>
          <a:lstStyle/>
          <a:p>
            <a:pPr algn="l"/>
            <a:r>
              <a:rPr lang="de-DE" sz="4800" dirty="0">
                <a:solidFill>
                  <a:srgbClr val="FFFFFF"/>
                </a:solidFill>
              </a:rPr>
              <a:t>Glas heute: Es begegnet dir auf Schritt und Tritt</a:t>
            </a: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2081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2836"/>
          </a:solidFill>
          <a:ln/>
        </p:spPr>
        <p:txBody>
          <a:bodyPr/>
          <a:lstStyle/>
          <a:p>
            <a:endParaRPr lang="de-DE" sz="1500"/>
          </a:p>
        </p:txBody>
      </p:sp>
      <p:pic>
        <p:nvPicPr>
          <p:cNvPr id="6" name="Image 1" descr="preencoded.png"/>
          <p:cNvPicPr>
            <a:picLocks noChangeAspect="1"/>
          </p:cNvPicPr>
          <p:nvPr/>
        </p:nvPicPr>
        <p:blipFill>
          <a:blip r:embed="rId4"/>
          <a:stretch>
            <a:fillRect/>
          </a:stretch>
        </p:blipFill>
        <p:spPr>
          <a:xfrm>
            <a:off x="2124041" y="2687554"/>
            <a:ext cx="720000" cy="720000"/>
          </a:xfrm>
          <a:prstGeom prst="rect">
            <a:avLst/>
          </a:prstGeom>
        </p:spPr>
      </p:pic>
      <p:sp>
        <p:nvSpPr>
          <p:cNvPr id="7" name="Text 3"/>
          <p:cNvSpPr/>
          <p:nvPr/>
        </p:nvSpPr>
        <p:spPr>
          <a:xfrm>
            <a:off x="1727200" y="3482396"/>
            <a:ext cx="2409230"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Zu Hause</a:t>
            </a:r>
            <a:endParaRPr lang="en-US" sz="2800" dirty="0">
              <a:latin typeface="+mj-lt"/>
            </a:endParaRPr>
          </a:p>
        </p:txBody>
      </p:sp>
      <p:sp>
        <p:nvSpPr>
          <p:cNvPr id="8" name="Text 4"/>
          <p:cNvSpPr/>
          <p:nvPr/>
        </p:nvSpPr>
        <p:spPr>
          <a:xfrm>
            <a:off x="831652" y="3884414"/>
            <a:ext cx="3304778" cy="327620"/>
          </a:xfrm>
          <a:prstGeom prst="rect">
            <a:avLst/>
          </a:prstGeom>
          <a:noFill/>
          <a:ln/>
        </p:spPr>
        <p:txBody>
          <a:bodyPr wrap="none" rtlCol="0" anchor="t"/>
          <a:lstStyle/>
          <a:p>
            <a:pPr>
              <a:lnSpc>
                <a:spcPts val="2580"/>
              </a:lnSpc>
            </a:pPr>
            <a:endParaRPr lang="en-US" sz="1612" dirty="0"/>
          </a:p>
        </p:txBody>
      </p:sp>
      <p:pic>
        <p:nvPicPr>
          <p:cNvPr id="9" name="Image 2" descr="preencoded.png"/>
          <p:cNvPicPr>
            <a:picLocks noChangeAspect="1"/>
          </p:cNvPicPr>
          <p:nvPr/>
        </p:nvPicPr>
        <p:blipFill>
          <a:blip r:embed="rId5"/>
          <a:stretch>
            <a:fillRect/>
          </a:stretch>
        </p:blipFill>
        <p:spPr>
          <a:xfrm>
            <a:off x="5376000" y="2687554"/>
            <a:ext cx="720000" cy="720000"/>
          </a:xfrm>
          <a:prstGeom prst="rect">
            <a:avLst/>
          </a:prstGeom>
        </p:spPr>
      </p:pic>
      <p:sp>
        <p:nvSpPr>
          <p:cNvPr id="10" name="Text 5"/>
          <p:cNvSpPr/>
          <p:nvPr/>
        </p:nvSpPr>
        <p:spPr>
          <a:xfrm>
            <a:off x="4308772" y="3482396"/>
            <a:ext cx="2678907"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Auf dem Schulweg</a:t>
            </a:r>
            <a:endParaRPr lang="en-US" sz="2800" dirty="0">
              <a:latin typeface="+mj-lt"/>
            </a:endParaRPr>
          </a:p>
        </p:txBody>
      </p:sp>
      <p:sp>
        <p:nvSpPr>
          <p:cNvPr id="11" name="Text 6"/>
          <p:cNvSpPr/>
          <p:nvPr/>
        </p:nvSpPr>
        <p:spPr>
          <a:xfrm>
            <a:off x="4443611" y="3884414"/>
            <a:ext cx="3304778" cy="327620"/>
          </a:xfrm>
          <a:prstGeom prst="rect">
            <a:avLst/>
          </a:prstGeom>
          <a:noFill/>
          <a:ln/>
        </p:spPr>
        <p:txBody>
          <a:bodyPr wrap="none" rtlCol="0" anchor="t"/>
          <a:lstStyle/>
          <a:p>
            <a:pPr>
              <a:lnSpc>
                <a:spcPts val="2580"/>
              </a:lnSpc>
            </a:pPr>
            <a:endParaRPr lang="en-US" sz="1612" dirty="0"/>
          </a:p>
        </p:txBody>
      </p:sp>
      <p:pic>
        <p:nvPicPr>
          <p:cNvPr id="12" name="Image 3" descr="preencoded.png"/>
          <p:cNvPicPr>
            <a:picLocks noChangeAspect="1"/>
          </p:cNvPicPr>
          <p:nvPr/>
        </p:nvPicPr>
        <p:blipFill>
          <a:blip r:embed="rId6"/>
          <a:stretch>
            <a:fillRect/>
          </a:stretch>
        </p:blipFill>
        <p:spPr>
          <a:xfrm>
            <a:off x="8714645" y="2687554"/>
            <a:ext cx="720000" cy="720000"/>
          </a:xfrm>
          <a:prstGeom prst="rect">
            <a:avLst/>
          </a:prstGeom>
        </p:spPr>
      </p:pic>
      <p:sp>
        <p:nvSpPr>
          <p:cNvPr id="13" name="Text 7"/>
          <p:cNvSpPr/>
          <p:nvPr/>
        </p:nvSpPr>
        <p:spPr>
          <a:xfrm>
            <a:off x="8055570" y="3482396"/>
            <a:ext cx="2409230"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In der Schule</a:t>
            </a:r>
            <a:endParaRPr lang="en-US" sz="2800" dirty="0">
              <a:latin typeface="+mj-lt"/>
            </a:endParaRPr>
          </a:p>
        </p:txBody>
      </p:sp>
      <p:sp>
        <p:nvSpPr>
          <p:cNvPr id="14" name="Text 8"/>
          <p:cNvSpPr/>
          <p:nvPr/>
        </p:nvSpPr>
        <p:spPr>
          <a:xfrm>
            <a:off x="8055570" y="3884414"/>
            <a:ext cx="3304778" cy="327620"/>
          </a:xfrm>
          <a:prstGeom prst="rect">
            <a:avLst/>
          </a:prstGeom>
          <a:noFill/>
          <a:ln/>
        </p:spPr>
        <p:txBody>
          <a:bodyPr wrap="none" rtlCol="0" anchor="t"/>
          <a:lstStyle/>
          <a:p>
            <a:pPr>
              <a:lnSpc>
                <a:spcPts val="2580"/>
              </a:lnSpc>
            </a:pPr>
            <a:endParaRPr lang="en-US" sz="1612" dirty="0"/>
          </a:p>
        </p:txBody>
      </p:sp>
      <p:pic>
        <p:nvPicPr>
          <p:cNvPr id="15" name="Image 4" descr="preencoded.png"/>
          <p:cNvPicPr>
            <a:picLocks noChangeAspect="1"/>
          </p:cNvPicPr>
          <p:nvPr/>
        </p:nvPicPr>
        <p:blipFill>
          <a:blip r:embed="rId7"/>
          <a:stretch>
            <a:fillRect/>
          </a:stretch>
        </p:blipFill>
        <p:spPr>
          <a:xfrm>
            <a:off x="2017469" y="4369574"/>
            <a:ext cx="720000" cy="720000"/>
          </a:xfrm>
          <a:prstGeom prst="rect">
            <a:avLst/>
          </a:prstGeom>
        </p:spPr>
      </p:pic>
      <p:sp>
        <p:nvSpPr>
          <p:cNvPr id="16" name="Text 9"/>
          <p:cNvSpPr/>
          <p:nvPr/>
        </p:nvSpPr>
        <p:spPr>
          <a:xfrm>
            <a:off x="1279426" y="5187433"/>
            <a:ext cx="2409230"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Beim Einkaufen</a:t>
            </a:r>
            <a:endParaRPr lang="en-US" sz="2800" dirty="0">
              <a:latin typeface="+mj-lt"/>
            </a:endParaRPr>
          </a:p>
        </p:txBody>
      </p:sp>
      <p:sp>
        <p:nvSpPr>
          <p:cNvPr id="17" name="Text 10"/>
          <p:cNvSpPr/>
          <p:nvPr/>
        </p:nvSpPr>
        <p:spPr>
          <a:xfrm>
            <a:off x="831652" y="5967115"/>
            <a:ext cx="3304778" cy="327620"/>
          </a:xfrm>
          <a:prstGeom prst="rect">
            <a:avLst/>
          </a:prstGeom>
          <a:noFill/>
          <a:ln/>
        </p:spPr>
        <p:txBody>
          <a:bodyPr wrap="none" rtlCol="0" anchor="t"/>
          <a:lstStyle/>
          <a:p>
            <a:pPr>
              <a:lnSpc>
                <a:spcPts val="2580"/>
              </a:lnSpc>
            </a:pPr>
            <a:endParaRPr lang="en-US" sz="1612" dirty="0"/>
          </a:p>
        </p:txBody>
      </p:sp>
      <p:pic>
        <p:nvPicPr>
          <p:cNvPr id="18" name="Image 5" descr="preencoded.png"/>
          <p:cNvPicPr>
            <a:picLocks noChangeAspect="1"/>
          </p:cNvPicPr>
          <p:nvPr/>
        </p:nvPicPr>
        <p:blipFill>
          <a:blip r:embed="rId8"/>
          <a:stretch>
            <a:fillRect/>
          </a:stretch>
        </p:blipFill>
        <p:spPr>
          <a:xfrm>
            <a:off x="5423064" y="4369574"/>
            <a:ext cx="720000" cy="720000"/>
          </a:xfrm>
          <a:prstGeom prst="rect">
            <a:avLst/>
          </a:prstGeom>
        </p:spPr>
      </p:pic>
      <p:sp>
        <p:nvSpPr>
          <p:cNvPr id="19" name="Text 11"/>
          <p:cNvSpPr/>
          <p:nvPr/>
        </p:nvSpPr>
        <p:spPr>
          <a:xfrm>
            <a:off x="4578449" y="5187433"/>
            <a:ext cx="2409230"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In der Freizeit</a:t>
            </a:r>
            <a:endParaRPr lang="en-US" sz="2800" dirty="0">
              <a:latin typeface="+mj-lt"/>
            </a:endParaRPr>
          </a:p>
        </p:txBody>
      </p:sp>
      <p:sp>
        <p:nvSpPr>
          <p:cNvPr id="20" name="Text 12"/>
          <p:cNvSpPr/>
          <p:nvPr/>
        </p:nvSpPr>
        <p:spPr>
          <a:xfrm>
            <a:off x="4443611" y="5967115"/>
            <a:ext cx="3304778" cy="327620"/>
          </a:xfrm>
          <a:prstGeom prst="rect">
            <a:avLst/>
          </a:prstGeom>
          <a:noFill/>
          <a:ln/>
        </p:spPr>
        <p:txBody>
          <a:bodyPr wrap="none" rtlCol="0" anchor="t"/>
          <a:lstStyle/>
          <a:p>
            <a:pPr>
              <a:lnSpc>
                <a:spcPts val="2580"/>
              </a:lnSpc>
            </a:pPr>
            <a:endParaRPr lang="en-US" sz="1612" dirty="0"/>
          </a:p>
        </p:txBody>
      </p:sp>
      <p:pic>
        <p:nvPicPr>
          <p:cNvPr id="21" name="Image 6" descr="preencoded.png"/>
          <p:cNvPicPr>
            <a:picLocks noChangeAspect="1"/>
          </p:cNvPicPr>
          <p:nvPr/>
        </p:nvPicPr>
        <p:blipFill>
          <a:blip r:embed="rId9"/>
          <a:stretch>
            <a:fillRect/>
          </a:stretch>
        </p:blipFill>
        <p:spPr>
          <a:xfrm>
            <a:off x="8734531" y="4369574"/>
            <a:ext cx="720000" cy="720000"/>
          </a:xfrm>
          <a:prstGeom prst="rect">
            <a:avLst/>
          </a:prstGeom>
        </p:spPr>
      </p:pic>
      <p:sp>
        <p:nvSpPr>
          <p:cNvPr id="22" name="Text 13"/>
          <p:cNvSpPr/>
          <p:nvPr/>
        </p:nvSpPr>
        <p:spPr>
          <a:xfrm>
            <a:off x="7870030" y="5187433"/>
            <a:ext cx="2409230" cy="301129"/>
          </a:xfrm>
          <a:prstGeom prst="rect">
            <a:avLst/>
          </a:prstGeom>
          <a:noFill/>
          <a:ln/>
        </p:spPr>
        <p:txBody>
          <a:bodyPr wrap="none" rtlCol="0" anchor="t"/>
          <a:lstStyle/>
          <a:p>
            <a:pPr>
              <a:lnSpc>
                <a:spcPts val="2372"/>
              </a:lnSpc>
            </a:pPr>
            <a:r>
              <a:rPr lang="en-US" sz="2800" dirty="0">
                <a:solidFill>
                  <a:srgbClr val="CAD6DE"/>
                </a:solidFill>
                <a:latin typeface="+mj-lt"/>
                <a:ea typeface="Calibri" panose="020F0502020204030204" pitchFamily="34" charset="0"/>
                <a:cs typeface="Calibri" panose="020F0502020204030204" pitchFamily="34" charset="0"/>
              </a:rPr>
              <a:t>In der Industrie</a:t>
            </a:r>
            <a:endParaRPr lang="en-US" sz="2800" dirty="0">
              <a:latin typeface="+mj-lt"/>
            </a:endParaRPr>
          </a:p>
        </p:txBody>
      </p:sp>
      <p:sp>
        <p:nvSpPr>
          <p:cNvPr id="23" name="Text 14"/>
          <p:cNvSpPr/>
          <p:nvPr/>
        </p:nvSpPr>
        <p:spPr>
          <a:xfrm>
            <a:off x="8055570" y="5967115"/>
            <a:ext cx="3304778" cy="327620"/>
          </a:xfrm>
          <a:prstGeom prst="rect">
            <a:avLst/>
          </a:prstGeom>
          <a:noFill/>
          <a:ln/>
        </p:spPr>
        <p:txBody>
          <a:bodyPr wrap="none" rtlCol="0" anchor="t"/>
          <a:lstStyle/>
          <a:p>
            <a:pPr>
              <a:lnSpc>
                <a:spcPts val="2580"/>
              </a:lnSpc>
            </a:pPr>
            <a:endParaRPr lang="en-US" sz="1612" dirty="0"/>
          </a:p>
        </p:txBody>
      </p:sp>
      <p:sp>
        <p:nvSpPr>
          <p:cNvPr id="30" name="Titel 29">
            <a:extLst>
              <a:ext uri="{FF2B5EF4-FFF2-40B4-BE49-F238E27FC236}">
                <a16:creationId xmlns:a16="http://schemas.microsoft.com/office/drawing/2014/main" id="{BCD5F863-1246-073B-F1D4-7A46F7F55182}"/>
              </a:ext>
            </a:extLst>
          </p:cNvPr>
          <p:cNvSpPr>
            <a:spLocks noGrp="1"/>
          </p:cNvSpPr>
          <p:nvPr>
            <p:ph type="title"/>
          </p:nvPr>
        </p:nvSpPr>
        <p:spPr>
          <a:xfrm>
            <a:off x="844748" y="869913"/>
            <a:ext cx="10515600" cy="1325563"/>
          </a:xfrm>
        </p:spPr>
        <p:txBody>
          <a:bodyPr>
            <a:normAutofit fontScale="90000"/>
          </a:bodyPr>
          <a:lstStyle/>
          <a:p>
            <a:r>
              <a:rPr lang="de-DE" sz="4000" dirty="0"/>
              <a:t>Brainstorming: Wie viele Produkte aus Glas hast du heute schon benutzt? Wo genau begegnet dir Glas?🤔</a:t>
            </a:r>
            <a:br>
              <a:rPr lang="de-DE" sz="4000" dirty="0"/>
            </a:br>
            <a:endParaRPr lang="de-DE" sz="3600" dirty="0">
              <a:solidFill>
                <a:srgbClr val="0B9488"/>
              </a:solidFill>
            </a:endParaRPr>
          </a:p>
        </p:txBody>
      </p:sp>
      <p:sp>
        <p:nvSpPr>
          <p:cNvPr id="4" name="Foliennummernplatzhalter 3">
            <a:extLst>
              <a:ext uri="{FF2B5EF4-FFF2-40B4-BE49-F238E27FC236}">
                <a16:creationId xmlns:a16="http://schemas.microsoft.com/office/drawing/2014/main" id="{3BD279E3-9E1E-9AD2-8D23-7450CD7AB0EA}"/>
              </a:ext>
            </a:extLst>
          </p:cNvPr>
          <p:cNvSpPr>
            <a:spLocks noGrp="1"/>
          </p:cNvSpPr>
          <p:nvPr>
            <p:ph type="sldNum" sz="quarter" idx="12"/>
          </p:nvPr>
        </p:nvSpPr>
        <p:spPr/>
        <p:txBody>
          <a:bodyPr/>
          <a:lstStyle/>
          <a:p>
            <a:fld id="{FD873129-0E64-4D1D-8B34-6B11DA796452}" type="slidenum">
              <a:rPr lang="de-DE" smtClean="0"/>
              <a:t>9</a:t>
            </a:fld>
            <a:endParaRPr lang="de-DE"/>
          </a:p>
        </p:txBody>
      </p:sp>
      <p:sp>
        <p:nvSpPr>
          <p:cNvPr id="5" name="Fußzeilenplatzhalter 4">
            <a:extLst>
              <a:ext uri="{FF2B5EF4-FFF2-40B4-BE49-F238E27FC236}">
                <a16:creationId xmlns:a16="http://schemas.microsoft.com/office/drawing/2014/main" id="{FB1A6BC0-CF65-47BD-CE58-5E250B1363EB}"/>
              </a:ext>
            </a:extLst>
          </p:cNvPr>
          <p:cNvSpPr>
            <a:spLocks noGrp="1"/>
          </p:cNvSpPr>
          <p:nvPr>
            <p:ph type="ftr" sz="quarter" idx="11"/>
          </p:nvPr>
        </p:nvSpPr>
        <p:spPr/>
        <p:txBody>
          <a:bodyPr/>
          <a:lstStyle/>
          <a:p>
            <a:r>
              <a:rPr lang="de-DE"/>
              <a:t>Berufsorientierungspaket Glasindustrie</a:t>
            </a: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BAGV Mail">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aszination Glas Begleitung der Projektwoche 2024 09 04" id="{604DD510-71D2-4A17-8F0A-871D5C41E156}" vid="{1401FEB8-4144-45EA-A80B-368A7C01678B}"/>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Faszination Glas Begleitung der Projektwoche 2024 09 04</Template>
  <TotalTime>0</TotalTime>
  <Words>2276</Words>
  <Application>Microsoft Office PowerPoint</Application>
  <PresentationFormat>Breitbild</PresentationFormat>
  <Paragraphs>317</Paragraphs>
  <Slides>53</Slides>
  <Notes>28</Notes>
  <HiddenSlides>0</HiddenSlides>
  <MMClips>0</MMClips>
  <ScaleCrop>false</ScaleCrop>
  <HeadingPairs>
    <vt:vector size="6" baseType="variant">
      <vt:variant>
        <vt:lpstr>Verwendete Schriftarten</vt:lpstr>
      </vt:variant>
      <vt:variant>
        <vt:i4>13</vt:i4>
      </vt:variant>
      <vt:variant>
        <vt:lpstr>Design</vt:lpstr>
      </vt:variant>
      <vt:variant>
        <vt:i4>1</vt:i4>
      </vt:variant>
      <vt:variant>
        <vt:lpstr>Folientitel</vt:lpstr>
      </vt:variant>
      <vt:variant>
        <vt:i4>53</vt:i4>
      </vt:variant>
    </vt:vector>
  </HeadingPairs>
  <TitlesOfParts>
    <vt:vector size="67" baseType="lpstr">
      <vt:lpstr>__fkGroteskNeue_598ab8</vt:lpstr>
      <vt:lpstr>Abadi</vt:lpstr>
      <vt:lpstr>ADLaM Display</vt:lpstr>
      <vt:lpstr>Aptos</vt:lpstr>
      <vt:lpstr>Arial</vt:lpstr>
      <vt:lpstr>Cabin</vt:lpstr>
      <vt:lpstr>Calibi</vt:lpstr>
      <vt:lpstr>Calibri</vt:lpstr>
      <vt:lpstr>Calibri Light</vt:lpstr>
      <vt:lpstr>Roboto</vt:lpstr>
      <vt:lpstr>Roboto Light</vt:lpstr>
      <vt:lpstr>Segoe UI Emoji</vt:lpstr>
      <vt:lpstr>Wingdings</vt:lpstr>
      <vt:lpstr>Office</vt:lpstr>
      <vt:lpstr>Willkommen zur Projektwoche Faszination Glas!</vt:lpstr>
      <vt:lpstr>Diese Highlights erwarten dich</vt:lpstr>
      <vt:lpstr>PowerPoint-Präsentation</vt:lpstr>
      <vt:lpstr>Geschichte des Glases</vt:lpstr>
      <vt:lpstr>Kleine Zeitreise. Lies dir den Text durch</vt:lpstr>
      <vt:lpstr>Noch ein paar Fakten zur Geschichte des Glases jetzt entdecken</vt:lpstr>
      <vt:lpstr>Kleine Zeitreise: Teste dein Wissen. Was hast du dir gemerkt? Starte das interaktives Quiz 🏆</vt:lpstr>
      <vt:lpstr>Glas heute: Es begegnet dir auf Schritt und Tritt</vt:lpstr>
      <vt:lpstr>Brainstorming: Wie viele Produkte aus Glas hast du heute schon benutzt? Wo genau begegnet dir Glas?🤔 </vt:lpstr>
      <vt:lpstr>Finde die Glasfakten – Was ist eigentlich das Besondere an Glas?</vt:lpstr>
      <vt:lpstr>Wir recherchieren </vt:lpstr>
      <vt:lpstr>Welche Eigenschaften hat Glas? Geschmack &amp; Hygiene🤔</vt:lpstr>
      <vt:lpstr>Wie wird Glas hergestellt? 🤔</vt:lpstr>
      <vt:lpstr>Wie wird Glas hergestellt? 🤔Hohles Glas</vt:lpstr>
      <vt:lpstr>Wie wird Glas hergestellt? 🤔Flaches Glas</vt:lpstr>
      <vt:lpstr>Wie wird Glas hergestellt? 🤔Spezialglas</vt:lpstr>
      <vt:lpstr>Wie wird Glas hergestellt? 🤔Schmelztemperatur</vt:lpstr>
      <vt:lpstr>Teste dein Wissen: Wie gut kennst du dich aus?🏆</vt:lpstr>
      <vt:lpstr>Wir recherchieren </vt:lpstr>
      <vt:lpstr>Warum ist Recycling so wichtig und wie kannst du mitmachen?🤔</vt:lpstr>
      <vt:lpstr>Wie wird Glas recycelt? 🤔</vt:lpstr>
      <vt:lpstr>Wie wird Glas recycelt? 🤔</vt:lpstr>
      <vt:lpstr>Eigenschaft von Glas. Kennst du dich aus? 🤔</vt:lpstr>
      <vt:lpstr>Zum Abschluss: 5 Geheimnisse von Glas 🤫</vt:lpstr>
      <vt:lpstr>Glasformen &amp; Glasbranchen entdecken. Wir ordnen Gegenstände Branchen zu</vt:lpstr>
      <vt:lpstr>Glaswissen mit Spaß testen. Bist du dabei?</vt:lpstr>
      <vt:lpstr>Teste dein Wissen: Wie gut kennst du dich aus?🏆</vt:lpstr>
      <vt:lpstr>Teste dein Wissen: Wie gut kennst du dich aus? 🏆</vt:lpstr>
      <vt:lpstr>Wir experimentieren</vt:lpstr>
      <vt:lpstr>Erstellt euer Versuchsprotokoll ✍️ und eigenes Erklärvideo 🤳</vt:lpstr>
      <vt:lpstr>Versuchsprotokoll erstellen</vt:lpstr>
      <vt:lpstr>PowerPoint-Präsentation</vt:lpstr>
      <vt:lpstr>PowerPoint-Präsentation</vt:lpstr>
      <vt:lpstr>PowerPoint-Präsentation</vt:lpstr>
      <vt:lpstr>PowerPoint-Präsentation</vt:lpstr>
      <vt:lpstr>PowerPoint-Präsentation</vt:lpstr>
      <vt:lpstr>PowerPoint-Präsentation</vt:lpstr>
      <vt:lpstr>Wir entdecken Berufe mit der VR-Brille</vt:lpstr>
      <vt:lpstr>Vielfältige Berufe der Glasindustrie entdecken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Wir lernen verschiedene Berufe der Glasindustrie kennen</vt:lpstr>
      <vt:lpstr>Welchen Beruf hast du dir ausgesucht? Präsentiere ihn der Klasse</vt:lpstr>
      <vt:lpstr>Ausbildungsbetrieb der Glasindustrie in der Nähe finden📍</vt:lpstr>
      <vt:lpstr>Quellenverzeichnis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Natascha Arbes</dc:creator>
  <cp:lastModifiedBy>Natascha Arbes</cp:lastModifiedBy>
  <cp:revision>3</cp:revision>
  <cp:lastPrinted>2025-01-29T11:09:11Z</cp:lastPrinted>
  <dcterms:created xsi:type="dcterms:W3CDTF">2024-09-12T07:26:27Z</dcterms:created>
  <dcterms:modified xsi:type="dcterms:W3CDTF">2025-02-05T13:58:10Z</dcterms:modified>
</cp:coreProperties>
</file>