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304" r:id="rId2"/>
    <p:sldId id="287" r:id="rId3"/>
    <p:sldId id="290" r:id="rId4"/>
    <p:sldId id="288" r:id="rId5"/>
    <p:sldId id="262" r:id="rId6"/>
    <p:sldId id="263" r:id="rId7"/>
    <p:sldId id="306" r:id="rId8"/>
    <p:sldId id="307" r:id="rId9"/>
    <p:sldId id="308" r:id="rId10"/>
    <p:sldId id="309" r:id="rId11"/>
    <p:sldId id="310" r:id="rId12"/>
    <p:sldId id="312" r:id="rId13"/>
    <p:sldId id="313" r:id="rId14"/>
    <p:sldId id="311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9" r:id="rId25"/>
    <p:sldId id="291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2" r:id="rId37"/>
    <p:sldId id="282" r:id="rId38"/>
  </p:sldIdLst>
  <p:sldSz cx="12192000" cy="6858000"/>
  <p:notesSz cx="6797675" cy="9926638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90809"/>
    <a:srgbClr val="FDAF09"/>
    <a:srgbClr val="F35F1C"/>
    <a:srgbClr val="6B6801"/>
    <a:srgbClr val="5C5600"/>
    <a:srgbClr val="FF25FF"/>
    <a:srgbClr val="52C354"/>
    <a:srgbClr val="C016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4C3AE9-2A14-4563-BE2A-DAE5EF334CD5}" v="3" dt="2024-08-14T09:45:03.2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Designformatvorlage 1 - Akz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Designformatvorlage 1 - Akz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Designformatvorlage 1 - Akz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18603FDC-E32A-4AB5-989C-0864C3EAD2B8}" styleName="Designformatvorlage 2 - Akz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96" y="5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6" Type="http://schemas.openxmlformats.org/officeDocument/2006/relationships/image" Target="../media/image17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svg"/><Relationship Id="rId2" Type="http://schemas.openxmlformats.org/officeDocument/2006/relationships/image" Target="../media/image3.svg"/><Relationship Id="rId16" Type="http://schemas.openxmlformats.org/officeDocument/2006/relationships/image" Target="../media/image17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svg"/><Relationship Id="rId4" Type="http://schemas.openxmlformats.org/officeDocument/2006/relationships/image" Target="../media/image5.svg"/><Relationship Id="rId9" Type="http://schemas.openxmlformats.org/officeDocument/2006/relationships/image" Target="../media/image10.png"/><Relationship Id="rId14" Type="http://schemas.openxmlformats.org/officeDocument/2006/relationships/image" Target="../media/image1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D90AA0-D4D3-485F-B6E7-7ADD9A9AA5F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de-DE"/>
        </a:p>
      </dgm:t>
    </dgm:pt>
    <dgm:pt modelId="{9607F968-0F25-4300-962A-931F1C32D811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 dirty="0"/>
            <a:t>Geschichte des Glases</a:t>
          </a:r>
          <a:endParaRPr lang="de-DE" b="1" dirty="0"/>
        </a:p>
      </dgm:t>
    </dgm:pt>
    <dgm:pt modelId="{F1072D09-818A-4E1B-B0E0-5AE928C9B3DE}" type="parTrans" cxnId="{10671D58-A392-497F-8873-C147E0C5AE66}">
      <dgm:prSet/>
      <dgm:spPr/>
      <dgm:t>
        <a:bodyPr/>
        <a:lstStyle/>
        <a:p>
          <a:endParaRPr lang="de-DE"/>
        </a:p>
      </dgm:t>
    </dgm:pt>
    <dgm:pt modelId="{14FD3A61-AAFE-4824-8F89-6D0D7B8E6D65}" type="sibTrans" cxnId="{10671D58-A392-497F-8873-C147E0C5AE66}">
      <dgm:prSet/>
      <dgm:spPr/>
      <dgm:t>
        <a:bodyPr/>
        <a:lstStyle/>
        <a:p>
          <a:endParaRPr lang="de-DE"/>
        </a:p>
      </dgm:t>
    </dgm:pt>
    <dgm:pt modelId="{EC503205-36D2-4BF2-93F9-D94822C18EB4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/>
            <a:t>Wie Glas hergestellt wird</a:t>
          </a:r>
          <a:endParaRPr lang="de-DE" b="1" dirty="0"/>
        </a:p>
      </dgm:t>
    </dgm:pt>
    <dgm:pt modelId="{D5A86694-4C11-46C0-AA93-FE665A4F2A17}" type="parTrans" cxnId="{F24BA3BE-4FB0-474F-BCD5-E91F1308F002}">
      <dgm:prSet/>
      <dgm:spPr/>
      <dgm:t>
        <a:bodyPr/>
        <a:lstStyle/>
        <a:p>
          <a:endParaRPr lang="de-DE"/>
        </a:p>
      </dgm:t>
    </dgm:pt>
    <dgm:pt modelId="{A91C78E4-6884-4718-9138-B73ECC4E4B75}" type="sibTrans" cxnId="{F24BA3BE-4FB0-474F-BCD5-E91F1308F002}">
      <dgm:prSet/>
      <dgm:spPr/>
      <dgm:t>
        <a:bodyPr/>
        <a:lstStyle/>
        <a:p>
          <a:endParaRPr lang="de-DE"/>
        </a:p>
      </dgm:t>
    </dgm:pt>
    <dgm:pt modelId="{088A1939-9FA6-4E35-9867-AF3F5F899A0E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 dirty="0"/>
            <a:t>Welche Glasarten es gibt</a:t>
          </a:r>
          <a:endParaRPr lang="de-DE" b="1" dirty="0"/>
        </a:p>
      </dgm:t>
    </dgm:pt>
    <dgm:pt modelId="{72489DFB-B446-47C6-93F5-31DDEBC77ADD}" type="parTrans" cxnId="{D5E16782-8346-4B8E-A1BC-CB2AA485323D}">
      <dgm:prSet/>
      <dgm:spPr/>
      <dgm:t>
        <a:bodyPr/>
        <a:lstStyle/>
        <a:p>
          <a:endParaRPr lang="de-DE"/>
        </a:p>
      </dgm:t>
    </dgm:pt>
    <dgm:pt modelId="{8CA43EA2-B16D-48D4-BCF6-A780299CB684}" type="sibTrans" cxnId="{D5E16782-8346-4B8E-A1BC-CB2AA485323D}">
      <dgm:prSet/>
      <dgm:spPr/>
      <dgm:t>
        <a:bodyPr/>
        <a:lstStyle/>
        <a:p>
          <a:endParaRPr lang="de-DE"/>
        </a:p>
      </dgm:t>
    </dgm:pt>
    <dgm:pt modelId="{77D4410B-3B1F-41D7-A4BB-4233CD2D5BB1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/>
            <a:t>Glas in unserem Leben</a:t>
          </a:r>
          <a:endParaRPr lang="de-DE" b="1" dirty="0"/>
        </a:p>
      </dgm:t>
    </dgm:pt>
    <dgm:pt modelId="{B8A67541-BEEE-446A-93CD-F54BBAEC50BF}" type="parTrans" cxnId="{A60D19C7-A09C-45A0-8667-360E5B4C7370}">
      <dgm:prSet/>
      <dgm:spPr/>
      <dgm:t>
        <a:bodyPr/>
        <a:lstStyle/>
        <a:p>
          <a:endParaRPr lang="de-DE"/>
        </a:p>
      </dgm:t>
    </dgm:pt>
    <dgm:pt modelId="{16A595C4-0504-4C27-AAC9-327B0C7A7B4D}" type="sibTrans" cxnId="{A60D19C7-A09C-45A0-8667-360E5B4C7370}">
      <dgm:prSet/>
      <dgm:spPr/>
      <dgm:t>
        <a:bodyPr/>
        <a:lstStyle/>
        <a:p>
          <a:endParaRPr lang="de-DE"/>
        </a:p>
      </dgm:t>
    </dgm:pt>
    <dgm:pt modelId="{2C8962DA-3CDA-40CB-B3A3-DDD5B03BB37E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/>
            <a:t>Experimentieren mit Glas</a:t>
          </a:r>
          <a:endParaRPr lang="de-DE" b="1" dirty="0"/>
        </a:p>
      </dgm:t>
    </dgm:pt>
    <dgm:pt modelId="{7AB5EC78-36D8-4AFD-8669-2C299FE92EE8}" type="parTrans" cxnId="{9C7988D0-F618-49A7-9CE9-65122FA9C724}">
      <dgm:prSet/>
      <dgm:spPr/>
      <dgm:t>
        <a:bodyPr/>
        <a:lstStyle/>
        <a:p>
          <a:endParaRPr lang="de-DE"/>
        </a:p>
      </dgm:t>
    </dgm:pt>
    <dgm:pt modelId="{311E8207-3CBA-4CCF-8428-43D0AC4C7BCA}" type="sibTrans" cxnId="{9C7988D0-F618-49A7-9CE9-65122FA9C724}">
      <dgm:prSet/>
      <dgm:spPr/>
      <dgm:t>
        <a:bodyPr/>
        <a:lstStyle/>
        <a:p>
          <a:endParaRPr lang="de-DE"/>
        </a:p>
      </dgm:t>
    </dgm:pt>
    <dgm:pt modelId="{89286C4B-3FAC-4867-BF46-8613BA690949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/>
            <a:t>Berufe mit VR-Brille erleben</a:t>
          </a:r>
          <a:endParaRPr lang="de-DE" b="1" dirty="0"/>
        </a:p>
      </dgm:t>
    </dgm:pt>
    <dgm:pt modelId="{9D4CCB18-8C99-4D92-8168-08AB683DF158}" type="parTrans" cxnId="{8176DEE8-B7ED-42C4-8589-62CEF76DF2CA}">
      <dgm:prSet/>
      <dgm:spPr/>
      <dgm:t>
        <a:bodyPr/>
        <a:lstStyle/>
        <a:p>
          <a:endParaRPr lang="de-DE"/>
        </a:p>
      </dgm:t>
    </dgm:pt>
    <dgm:pt modelId="{A4985ED4-732E-4991-9E36-A3121B7D86D3}" type="sibTrans" cxnId="{8176DEE8-B7ED-42C4-8589-62CEF76DF2CA}">
      <dgm:prSet/>
      <dgm:spPr/>
      <dgm:t>
        <a:bodyPr/>
        <a:lstStyle/>
        <a:p>
          <a:endParaRPr lang="de-DE"/>
        </a:p>
      </dgm:t>
    </dgm:pt>
    <dgm:pt modelId="{9304BED4-476E-49B1-845E-3851FE4D9FBB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 dirty="0"/>
            <a:t>Berufe recherchieren</a:t>
          </a:r>
          <a:endParaRPr lang="de-DE" b="1" dirty="0"/>
        </a:p>
      </dgm:t>
    </dgm:pt>
    <dgm:pt modelId="{BA3DAFA7-ACCD-4EEE-BB0D-CA0B0BB7CA3F}" type="parTrans" cxnId="{9C706002-ECDE-4344-808C-5B0BADD1CDD4}">
      <dgm:prSet/>
      <dgm:spPr/>
      <dgm:t>
        <a:bodyPr/>
        <a:lstStyle/>
        <a:p>
          <a:endParaRPr lang="de-DE"/>
        </a:p>
      </dgm:t>
    </dgm:pt>
    <dgm:pt modelId="{29207DA6-A340-4144-9F99-36B4E28B5C62}" type="sibTrans" cxnId="{9C706002-ECDE-4344-808C-5B0BADD1CDD4}">
      <dgm:prSet/>
      <dgm:spPr/>
      <dgm:t>
        <a:bodyPr/>
        <a:lstStyle/>
        <a:p>
          <a:endParaRPr lang="de-DE"/>
        </a:p>
      </dgm:t>
    </dgm:pt>
    <dgm:pt modelId="{F0BABB6A-A342-410B-BFC6-FDFABF315A4B}">
      <dgm:prSet phldrT="[Text]"/>
      <dgm:spPr/>
      <dgm:t>
        <a:bodyPr/>
        <a:lstStyle/>
        <a:p>
          <a:pPr>
            <a:lnSpc>
              <a:spcPct val="100000"/>
            </a:lnSpc>
          </a:pPr>
          <a:r>
            <a:rPr lang="de-DE" b="1" i="0" dirty="0"/>
            <a:t>Berufe präsentieren</a:t>
          </a:r>
          <a:endParaRPr lang="de-DE" b="1" dirty="0"/>
        </a:p>
      </dgm:t>
    </dgm:pt>
    <dgm:pt modelId="{E8F0FFCC-8959-4074-94F9-58687E96572A}" type="parTrans" cxnId="{67502266-BF42-48F6-BCD5-7E26F83DA98A}">
      <dgm:prSet/>
      <dgm:spPr/>
      <dgm:t>
        <a:bodyPr/>
        <a:lstStyle/>
        <a:p>
          <a:endParaRPr lang="de-DE"/>
        </a:p>
      </dgm:t>
    </dgm:pt>
    <dgm:pt modelId="{F6E39F6D-919F-434D-AA5C-9A3B31298635}" type="sibTrans" cxnId="{67502266-BF42-48F6-BCD5-7E26F83DA98A}">
      <dgm:prSet/>
      <dgm:spPr/>
      <dgm:t>
        <a:bodyPr/>
        <a:lstStyle/>
        <a:p>
          <a:endParaRPr lang="de-DE"/>
        </a:p>
      </dgm:t>
    </dgm:pt>
    <dgm:pt modelId="{66145191-A347-4DD2-9553-1E54711FF529}" type="pres">
      <dgm:prSet presAssocID="{1BD90AA0-D4D3-485F-B6E7-7ADD9A9AA5F2}" presName="root" presStyleCnt="0">
        <dgm:presLayoutVars>
          <dgm:dir/>
          <dgm:resizeHandles val="exact"/>
        </dgm:presLayoutVars>
      </dgm:prSet>
      <dgm:spPr/>
    </dgm:pt>
    <dgm:pt modelId="{39A90682-47A0-42FF-BC4D-B9659A814FF0}" type="pres">
      <dgm:prSet presAssocID="{9607F968-0F25-4300-962A-931F1C32D811}" presName="compNode" presStyleCnt="0"/>
      <dgm:spPr/>
    </dgm:pt>
    <dgm:pt modelId="{1F2526BE-8BBC-41D7-B4B2-568B2EF32094}" type="pres">
      <dgm:prSet presAssocID="{9607F968-0F25-4300-962A-931F1C32D811}" presName="bgRect" presStyleLbl="bgShp" presStyleIdx="0" presStyleCnt="8"/>
      <dgm:spPr/>
    </dgm:pt>
    <dgm:pt modelId="{F0355F85-DBDC-436A-B6C9-5C2484256C5B}" type="pres">
      <dgm:prSet presAssocID="{9607F968-0F25-4300-962A-931F1C32D811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ücher"/>
        </a:ext>
      </dgm:extLst>
    </dgm:pt>
    <dgm:pt modelId="{5518F94B-7F04-4CE5-A90E-E6ECB27B0DE9}" type="pres">
      <dgm:prSet presAssocID="{9607F968-0F25-4300-962A-931F1C32D811}" presName="spaceRect" presStyleCnt="0"/>
      <dgm:spPr/>
    </dgm:pt>
    <dgm:pt modelId="{6C043C9B-D3B8-4154-8648-E69F6CFD5B60}" type="pres">
      <dgm:prSet presAssocID="{9607F968-0F25-4300-962A-931F1C32D811}" presName="parTx" presStyleLbl="revTx" presStyleIdx="0" presStyleCnt="8">
        <dgm:presLayoutVars>
          <dgm:chMax val="0"/>
          <dgm:chPref val="0"/>
        </dgm:presLayoutVars>
      </dgm:prSet>
      <dgm:spPr/>
    </dgm:pt>
    <dgm:pt modelId="{A8F03B17-CE55-4199-9A45-44E76759FB66}" type="pres">
      <dgm:prSet presAssocID="{14FD3A61-AAFE-4824-8F89-6D0D7B8E6D65}" presName="sibTrans" presStyleCnt="0"/>
      <dgm:spPr/>
    </dgm:pt>
    <dgm:pt modelId="{E7B76CC7-6977-4BE8-916E-174A6AF75F41}" type="pres">
      <dgm:prSet presAssocID="{EC503205-36D2-4BF2-93F9-D94822C18EB4}" presName="compNode" presStyleCnt="0"/>
      <dgm:spPr/>
    </dgm:pt>
    <dgm:pt modelId="{60AC1015-281C-44DE-98B3-3806A222710D}" type="pres">
      <dgm:prSet presAssocID="{EC503205-36D2-4BF2-93F9-D94822C18EB4}" presName="bgRect" presStyleLbl="bgShp" presStyleIdx="1" presStyleCnt="8"/>
      <dgm:spPr/>
    </dgm:pt>
    <dgm:pt modelId="{4D386F19-4EF2-4F11-810B-DCB5996110F3}" type="pres">
      <dgm:prSet presAssocID="{EC503205-36D2-4BF2-93F9-D94822C18EB4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äkchen"/>
        </a:ext>
      </dgm:extLst>
    </dgm:pt>
    <dgm:pt modelId="{5751309F-F2D8-4653-8E57-B552CD691B82}" type="pres">
      <dgm:prSet presAssocID="{EC503205-36D2-4BF2-93F9-D94822C18EB4}" presName="spaceRect" presStyleCnt="0"/>
      <dgm:spPr/>
    </dgm:pt>
    <dgm:pt modelId="{5B167FA7-6B74-485E-B5FE-BE2941B77E37}" type="pres">
      <dgm:prSet presAssocID="{EC503205-36D2-4BF2-93F9-D94822C18EB4}" presName="parTx" presStyleLbl="revTx" presStyleIdx="1" presStyleCnt="8">
        <dgm:presLayoutVars>
          <dgm:chMax val="0"/>
          <dgm:chPref val="0"/>
        </dgm:presLayoutVars>
      </dgm:prSet>
      <dgm:spPr/>
    </dgm:pt>
    <dgm:pt modelId="{E470769F-7503-4D15-A3EA-31AAD674B0DC}" type="pres">
      <dgm:prSet presAssocID="{A91C78E4-6884-4718-9138-B73ECC4E4B75}" presName="sibTrans" presStyleCnt="0"/>
      <dgm:spPr/>
    </dgm:pt>
    <dgm:pt modelId="{EEE394D5-D66D-46D1-A409-E4B1AFE5E695}" type="pres">
      <dgm:prSet presAssocID="{088A1939-9FA6-4E35-9867-AF3F5F899A0E}" presName="compNode" presStyleCnt="0"/>
      <dgm:spPr/>
    </dgm:pt>
    <dgm:pt modelId="{DBFFC6CD-28C5-4DC8-B3E3-656CA967F6FC}" type="pres">
      <dgm:prSet presAssocID="{088A1939-9FA6-4E35-9867-AF3F5F899A0E}" presName="bgRect" presStyleLbl="bgShp" presStyleIdx="2" presStyleCnt="8"/>
      <dgm:spPr/>
    </dgm:pt>
    <dgm:pt modelId="{05FF6B15-E2D1-42C3-BFD6-5DCE06ABE0E1}" type="pres">
      <dgm:prSet presAssocID="{088A1939-9FA6-4E35-9867-AF3F5F899A0E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387A9654-5449-4E13-9E12-850C7113AF88}" type="pres">
      <dgm:prSet presAssocID="{088A1939-9FA6-4E35-9867-AF3F5F899A0E}" presName="spaceRect" presStyleCnt="0"/>
      <dgm:spPr/>
    </dgm:pt>
    <dgm:pt modelId="{67FFCED1-ED58-4AF7-9274-A5BAB7C7B7CC}" type="pres">
      <dgm:prSet presAssocID="{088A1939-9FA6-4E35-9867-AF3F5F899A0E}" presName="parTx" presStyleLbl="revTx" presStyleIdx="2" presStyleCnt="8">
        <dgm:presLayoutVars>
          <dgm:chMax val="0"/>
          <dgm:chPref val="0"/>
        </dgm:presLayoutVars>
      </dgm:prSet>
      <dgm:spPr/>
    </dgm:pt>
    <dgm:pt modelId="{41DE0A3D-FC92-4C73-8305-783860FDECF3}" type="pres">
      <dgm:prSet presAssocID="{8CA43EA2-B16D-48D4-BCF6-A780299CB684}" presName="sibTrans" presStyleCnt="0"/>
      <dgm:spPr/>
    </dgm:pt>
    <dgm:pt modelId="{BEE5296A-7BDE-40FD-8F6C-C94B30B94FCE}" type="pres">
      <dgm:prSet presAssocID="{77D4410B-3B1F-41D7-A4BB-4233CD2D5BB1}" presName="compNode" presStyleCnt="0"/>
      <dgm:spPr/>
    </dgm:pt>
    <dgm:pt modelId="{FB8E81F8-C3D8-4050-A492-3A5E744E228F}" type="pres">
      <dgm:prSet presAssocID="{77D4410B-3B1F-41D7-A4BB-4233CD2D5BB1}" presName="bgRect" presStyleLbl="bgShp" presStyleIdx="3" presStyleCnt="8"/>
      <dgm:spPr/>
    </dgm:pt>
    <dgm:pt modelId="{A2E38B40-2B28-4018-8725-C12B0CF4C9F0}" type="pres">
      <dgm:prSet presAssocID="{77D4410B-3B1F-41D7-A4BB-4233CD2D5BB1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us"/>
        </a:ext>
      </dgm:extLst>
    </dgm:pt>
    <dgm:pt modelId="{5A6EFC01-39F5-41F5-B6A0-59D2C6FD583C}" type="pres">
      <dgm:prSet presAssocID="{77D4410B-3B1F-41D7-A4BB-4233CD2D5BB1}" presName="spaceRect" presStyleCnt="0"/>
      <dgm:spPr/>
    </dgm:pt>
    <dgm:pt modelId="{0801F81A-12FB-4431-92DB-829515984A12}" type="pres">
      <dgm:prSet presAssocID="{77D4410B-3B1F-41D7-A4BB-4233CD2D5BB1}" presName="parTx" presStyleLbl="revTx" presStyleIdx="3" presStyleCnt="8">
        <dgm:presLayoutVars>
          <dgm:chMax val="0"/>
          <dgm:chPref val="0"/>
        </dgm:presLayoutVars>
      </dgm:prSet>
      <dgm:spPr/>
    </dgm:pt>
    <dgm:pt modelId="{4D5261CE-EE87-454D-8721-8C1D2919B373}" type="pres">
      <dgm:prSet presAssocID="{16A595C4-0504-4C27-AAC9-327B0C7A7B4D}" presName="sibTrans" presStyleCnt="0"/>
      <dgm:spPr/>
    </dgm:pt>
    <dgm:pt modelId="{AF58A376-C359-42C5-9747-629BE8FF7911}" type="pres">
      <dgm:prSet presAssocID="{2C8962DA-3CDA-40CB-B3A3-DDD5B03BB37E}" presName="compNode" presStyleCnt="0"/>
      <dgm:spPr/>
    </dgm:pt>
    <dgm:pt modelId="{CE75BA19-40E5-4AFF-8979-8A286C390BA9}" type="pres">
      <dgm:prSet presAssocID="{2C8962DA-3CDA-40CB-B3A3-DDD5B03BB37E}" presName="bgRect" presStyleLbl="bgShp" presStyleIdx="4" presStyleCnt="8"/>
      <dgm:spPr/>
    </dgm:pt>
    <dgm:pt modelId="{9971C481-E34B-44E4-A96B-64685311D900}" type="pres">
      <dgm:prSet presAssocID="{2C8962DA-3CDA-40CB-B3A3-DDD5B03BB37E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olben"/>
        </a:ext>
      </dgm:extLst>
    </dgm:pt>
    <dgm:pt modelId="{F65C4380-B9D2-4784-8546-F6AE6C9B7298}" type="pres">
      <dgm:prSet presAssocID="{2C8962DA-3CDA-40CB-B3A3-DDD5B03BB37E}" presName="spaceRect" presStyleCnt="0"/>
      <dgm:spPr/>
    </dgm:pt>
    <dgm:pt modelId="{3A71B74C-1F05-40D9-AC53-37CE3C7F0DF7}" type="pres">
      <dgm:prSet presAssocID="{2C8962DA-3CDA-40CB-B3A3-DDD5B03BB37E}" presName="parTx" presStyleLbl="revTx" presStyleIdx="4" presStyleCnt="8">
        <dgm:presLayoutVars>
          <dgm:chMax val="0"/>
          <dgm:chPref val="0"/>
        </dgm:presLayoutVars>
      </dgm:prSet>
      <dgm:spPr/>
    </dgm:pt>
    <dgm:pt modelId="{C92D545A-D68C-4827-A959-EC300743CD79}" type="pres">
      <dgm:prSet presAssocID="{311E8207-3CBA-4CCF-8428-43D0AC4C7BCA}" presName="sibTrans" presStyleCnt="0"/>
      <dgm:spPr/>
    </dgm:pt>
    <dgm:pt modelId="{17AAB53C-0DC4-41E9-9ED5-D247F5C0D7C9}" type="pres">
      <dgm:prSet presAssocID="{89286C4B-3FAC-4867-BF46-8613BA690949}" presName="compNode" presStyleCnt="0"/>
      <dgm:spPr/>
    </dgm:pt>
    <dgm:pt modelId="{F6C73C65-A2A5-485F-BB57-FFF6A49838AA}" type="pres">
      <dgm:prSet presAssocID="{89286C4B-3FAC-4867-BF46-8613BA690949}" presName="bgRect" presStyleLbl="bgShp" presStyleIdx="5" presStyleCnt="8"/>
      <dgm:spPr/>
    </dgm:pt>
    <dgm:pt modelId="{8093C2DD-8183-4845-92B5-7400DA1B4034}" type="pres">
      <dgm:prSet presAssocID="{89286C4B-3FAC-4867-BF46-8613BA690949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ille"/>
        </a:ext>
      </dgm:extLst>
    </dgm:pt>
    <dgm:pt modelId="{F7FB5D61-C27D-4BFF-89D7-2554D39CA3D6}" type="pres">
      <dgm:prSet presAssocID="{89286C4B-3FAC-4867-BF46-8613BA690949}" presName="spaceRect" presStyleCnt="0"/>
      <dgm:spPr/>
    </dgm:pt>
    <dgm:pt modelId="{7EA84A54-C88F-466E-8D81-B3B83D6A4B68}" type="pres">
      <dgm:prSet presAssocID="{89286C4B-3FAC-4867-BF46-8613BA690949}" presName="parTx" presStyleLbl="revTx" presStyleIdx="5" presStyleCnt="8">
        <dgm:presLayoutVars>
          <dgm:chMax val="0"/>
          <dgm:chPref val="0"/>
        </dgm:presLayoutVars>
      </dgm:prSet>
      <dgm:spPr/>
    </dgm:pt>
    <dgm:pt modelId="{9CAA36CF-F9D0-4A72-9815-22AF6C8E899D}" type="pres">
      <dgm:prSet presAssocID="{A4985ED4-732E-4991-9E36-A3121B7D86D3}" presName="sibTrans" presStyleCnt="0"/>
      <dgm:spPr/>
    </dgm:pt>
    <dgm:pt modelId="{E33DDF34-A96A-4355-994A-92B4E85FCEC4}" type="pres">
      <dgm:prSet presAssocID="{9304BED4-476E-49B1-845E-3851FE4D9FBB}" presName="compNode" presStyleCnt="0"/>
      <dgm:spPr/>
    </dgm:pt>
    <dgm:pt modelId="{2CE237BF-E03B-45C9-965C-992158872833}" type="pres">
      <dgm:prSet presAssocID="{9304BED4-476E-49B1-845E-3851FE4D9FBB}" presName="bgRect" presStyleLbl="bgShp" presStyleIdx="6" presStyleCnt="8"/>
      <dgm:spPr/>
    </dgm:pt>
    <dgm:pt modelId="{9A533127-5731-41C4-BC1E-8455CC1DAA50}" type="pres">
      <dgm:prSet presAssocID="{9304BED4-476E-49B1-845E-3851FE4D9FBB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upe mit einfarbiger Füllung"/>
        </a:ext>
      </dgm:extLst>
    </dgm:pt>
    <dgm:pt modelId="{586E7804-1A2F-42CA-985D-520140B76FC6}" type="pres">
      <dgm:prSet presAssocID="{9304BED4-476E-49B1-845E-3851FE4D9FBB}" presName="spaceRect" presStyleCnt="0"/>
      <dgm:spPr/>
    </dgm:pt>
    <dgm:pt modelId="{F444B689-952A-4E91-A743-6422906FF134}" type="pres">
      <dgm:prSet presAssocID="{9304BED4-476E-49B1-845E-3851FE4D9FBB}" presName="parTx" presStyleLbl="revTx" presStyleIdx="6" presStyleCnt="8">
        <dgm:presLayoutVars>
          <dgm:chMax val="0"/>
          <dgm:chPref val="0"/>
        </dgm:presLayoutVars>
      </dgm:prSet>
      <dgm:spPr/>
    </dgm:pt>
    <dgm:pt modelId="{39C5434B-90EF-47B4-99E9-6C18CCE56F71}" type="pres">
      <dgm:prSet presAssocID="{29207DA6-A340-4144-9F99-36B4E28B5C62}" presName="sibTrans" presStyleCnt="0"/>
      <dgm:spPr/>
    </dgm:pt>
    <dgm:pt modelId="{A4833697-E5B8-40C2-9F2F-4F1CBEC11F2F}" type="pres">
      <dgm:prSet presAssocID="{F0BABB6A-A342-410B-BFC6-FDFABF315A4B}" presName="compNode" presStyleCnt="0"/>
      <dgm:spPr/>
    </dgm:pt>
    <dgm:pt modelId="{C5FCC0A4-3150-49DF-8168-7D330EAB14B8}" type="pres">
      <dgm:prSet presAssocID="{F0BABB6A-A342-410B-BFC6-FDFABF315A4B}" presName="bgRect" presStyleLbl="bgShp" presStyleIdx="7" presStyleCnt="8"/>
      <dgm:spPr/>
    </dgm:pt>
    <dgm:pt modelId="{A3CE9C96-BCE8-41E7-831D-0397CD63E411}" type="pres">
      <dgm:prSet presAssocID="{F0BABB6A-A342-410B-BFC6-FDFABF315A4B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hrer"/>
        </a:ext>
      </dgm:extLst>
    </dgm:pt>
    <dgm:pt modelId="{34A9249C-E765-41D9-9062-62E33C3A7F03}" type="pres">
      <dgm:prSet presAssocID="{F0BABB6A-A342-410B-BFC6-FDFABF315A4B}" presName="spaceRect" presStyleCnt="0"/>
      <dgm:spPr/>
    </dgm:pt>
    <dgm:pt modelId="{7B3FC386-26E6-4BCB-8BAC-65EC43FFB37C}" type="pres">
      <dgm:prSet presAssocID="{F0BABB6A-A342-410B-BFC6-FDFABF315A4B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9C706002-ECDE-4344-808C-5B0BADD1CDD4}" srcId="{1BD90AA0-D4D3-485F-B6E7-7ADD9A9AA5F2}" destId="{9304BED4-476E-49B1-845E-3851FE4D9FBB}" srcOrd="6" destOrd="0" parTransId="{BA3DAFA7-ACCD-4EEE-BB0D-CA0B0BB7CA3F}" sibTransId="{29207DA6-A340-4144-9F99-36B4E28B5C62}"/>
    <dgm:cxn modelId="{336A5144-C822-458A-805A-5A9C67513142}" type="presOf" srcId="{2C8962DA-3CDA-40CB-B3A3-DDD5B03BB37E}" destId="{3A71B74C-1F05-40D9-AC53-37CE3C7F0DF7}" srcOrd="0" destOrd="0" presId="urn:microsoft.com/office/officeart/2018/2/layout/IconVerticalSolidList"/>
    <dgm:cxn modelId="{67502266-BF42-48F6-BCD5-7E26F83DA98A}" srcId="{1BD90AA0-D4D3-485F-B6E7-7ADD9A9AA5F2}" destId="{F0BABB6A-A342-410B-BFC6-FDFABF315A4B}" srcOrd="7" destOrd="0" parTransId="{E8F0FFCC-8959-4074-94F9-58687E96572A}" sibTransId="{F6E39F6D-919F-434D-AA5C-9A3B31298635}"/>
    <dgm:cxn modelId="{10671D58-A392-497F-8873-C147E0C5AE66}" srcId="{1BD90AA0-D4D3-485F-B6E7-7ADD9A9AA5F2}" destId="{9607F968-0F25-4300-962A-931F1C32D811}" srcOrd="0" destOrd="0" parTransId="{F1072D09-818A-4E1B-B0E0-5AE928C9B3DE}" sibTransId="{14FD3A61-AAFE-4824-8F89-6D0D7B8E6D65}"/>
    <dgm:cxn modelId="{D5E16782-8346-4B8E-A1BC-CB2AA485323D}" srcId="{1BD90AA0-D4D3-485F-B6E7-7ADD9A9AA5F2}" destId="{088A1939-9FA6-4E35-9867-AF3F5F899A0E}" srcOrd="2" destOrd="0" parTransId="{72489DFB-B446-47C6-93F5-31DDEBC77ADD}" sibTransId="{8CA43EA2-B16D-48D4-BCF6-A780299CB684}"/>
    <dgm:cxn modelId="{7EBE1C83-EF5F-42F5-8418-CDD39B4104F2}" type="presOf" srcId="{F0BABB6A-A342-410B-BFC6-FDFABF315A4B}" destId="{7B3FC386-26E6-4BCB-8BAC-65EC43FFB37C}" srcOrd="0" destOrd="0" presId="urn:microsoft.com/office/officeart/2018/2/layout/IconVerticalSolidList"/>
    <dgm:cxn modelId="{C600C386-6BC3-459B-BA0C-ED22E381D6C2}" type="presOf" srcId="{088A1939-9FA6-4E35-9867-AF3F5F899A0E}" destId="{67FFCED1-ED58-4AF7-9274-A5BAB7C7B7CC}" srcOrd="0" destOrd="0" presId="urn:microsoft.com/office/officeart/2018/2/layout/IconVerticalSolidList"/>
    <dgm:cxn modelId="{FEDC6E90-FED6-4285-A085-DDF43440829C}" type="presOf" srcId="{89286C4B-3FAC-4867-BF46-8613BA690949}" destId="{7EA84A54-C88F-466E-8D81-B3B83D6A4B68}" srcOrd="0" destOrd="0" presId="urn:microsoft.com/office/officeart/2018/2/layout/IconVerticalSolidList"/>
    <dgm:cxn modelId="{5F66B996-F3F5-4267-A126-E907BFFFD245}" type="presOf" srcId="{EC503205-36D2-4BF2-93F9-D94822C18EB4}" destId="{5B167FA7-6B74-485E-B5FE-BE2941B77E37}" srcOrd="0" destOrd="0" presId="urn:microsoft.com/office/officeart/2018/2/layout/IconVerticalSolidList"/>
    <dgm:cxn modelId="{80E42FA2-6F4C-4B63-BDE9-9F9EF2DA0D95}" type="presOf" srcId="{1BD90AA0-D4D3-485F-B6E7-7ADD9A9AA5F2}" destId="{66145191-A347-4DD2-9553-1E54711FF529}" srcOrd="0" destOrd="0" presId="urn:microsoft.com/office/officeart/2018/2/layout/IconVerticalSolidList"/>
    <dgm:cxn modelId="{F24BA3BE-4FB0-474F-BCD5-E91F1308F002}" srcId="{1BD90AA0-D4D3-485F-B6E7-7ADD9A9AA5F2}" destId="{EC503205-36D2-4BF2-93F9-D94822C18EB4}" srcOrd="1" destOrd="0" parTransId="{D5A86694-4C11-46C0-AA93-FE665A4F2A17}" sibTransId="{A91C78E4-6884-4718-9138-B73ECC4E4B75}"/>
    <dgm:cxn modelId="{A60D19C7-A09C-45A0-8667-360E5B4C7370}" srcId="{1BD90AA0-D4D3-485F-B6E7-7ADD9A9AA5F2}" destId="{77D4410B-3B1F-41D7-A4BB-4233CD2D5BB1}" srcOrd="3" destOrd="0" parTransId="{B8A67541-BEEE-446A-93CD-F54BBAEC50BF}" sibTransId="{16A595C4-0504-4C27-AAC9-327B0C7A7B4D}"/>
    <dgm:cxn modelId="{988DCBCD-7E05-4D73-B11D-B0FF1A68E2F2}" type="presOf" srcId="{77D4410B-3B1F-41D7-A4BB-4233CD2D5BB1}" destId="{0801F81A-12FB-4431-92DB-829515984A12}" srcOrd="0" destOrd="0" presId="urn:microsoft.com/office/officeart/2018/2/layout/IconVerticalSolidList"/>
    <dgm:cxn modelId="{9C7988D0-F618-49A7-9CE9-65122FA9C724}" srcId="{1BD90AA0-D4D3-485F-B6E7-7ADD9A9AA5F2}" destId="{2C8962DA-3CDA-40CB-B3A3-DDD5B03BB37E}" srcOrd="4" destOrd="0" parTransId="{7AB5EC78-36D8-4AFD-8669-2C299FE92EE8}" sibTransId="{311E8207-3CBA-4CCF-8428-43D0AC4C7BCA}"/>
    <dgm:cxn modelId="{5D1C05DF-2E01-4BF8-8672-D6663C678A81}" type="presOf" srcId="{9607F968-0F25-4300-962A-931F1C32D811}" destId="{6C043C9B-D3B8-4154-8648-E69F6CFD5B60}" srcOrd="0" destOrd="0" presId="urn:microsoft.com/office/officeart/2018/2/layout/IconVerticalSolidList"/>
    <dgm:cxn modelId="{8176DEE8-B7ED-42C4-8589-62CEF76DF2CA}" srcId="{1BD90AA0-D4D3-485F-B6E7-7ADD9A9AA5F2}" destId="{89286C4B-3FAC-4867-BF46-8613BA690949}" srcOrd="5" destOrd="0" parTransId="{9D4CCB18-8C99-4D92-8168-08AB683DF158}" sibTransId="{A4985ED4-732E-4991-9E36-A3121B7D86D3}"/>
    <dgm:cxn modelId="{C772ABFC-B147-4279-94A0-29CEF95AC214}" type="presOf" srcId="{9304BED4-476E-49B1-845E-3851FE4D9FBB}" destId="{F444B689-952A-4E91-A743-6422906FF134}" srcOrd="0" destOrd="0" presId="urn:microsoft.com/office/officeart/2018/2/layout/IconVerticalSolidList"/>
    <dgm:cxn modelId="{706F2013-1278-4510-80DB-64D0A88AF4D7}" type="presParOf" srcId="{66145191-A347-4DD2-9553-1E54711FF529}" destId="{39A90682-47A0-42FF-BC4D-B9659A814FF0}" srcOrd="0" destOrd="0" presId="urn:microsoft.com/office/officeart/2018/2/layout/IconVerticalSolidList"/>
    <dgm:cxn modelId="{449C592A-790B-4989-B494-D67FD16825AB}" type="presParOf" srcId="{39A90682-47A0-42FF-BC4D-B9659A814FF0}" destId="{1F2526BE-8BBC-41D7-B4B2-568B2EF32094}" srcOrd="0" destOrd="0" presId="urn:microsoft.com/office/officeart/2018/2/layout/IconVerticalSolidList"/>
    <dgm:cxn modelId="{97DE9D9F-3EE7-4E7B-A220-7196298589F2}" type="presParOf" srcId="{39A90682-47A0-42FF-BC4D-B9659A814FF0}" destId="{F0355F85-DBDC-436A-B6C9-5C2484256C5B}" srcOrd="1" destOrd="0" presId="urn:microsoft.com/office/officeart/2018/2/layout/IconVerticalSolidList"/>
    <dgm:cxn modelId="{2C2E174E-0943-4988-836F-BBCAA009915D}" type="presParOf" srcId="{39A90682-47A0-42FF-BC4D-B9659A814FF0}" destId="{5518F94B-7F04-4CE5-A90E-E6ECB27B0DE9}" srcOrd="2" destOrd="0" presId="urn:microsoft.com/office/officeart/2018/2/layout/IconVerticalSolidList"/>
    <dgm:cxn modelId="{78A34222-0974-46A3-9B53-B78A1ECE27D3}" type="presParOf" srcId="{39A90682-47A0-42FF-BC4D-B9659A814FF0}" destId="{6C043C9B-D3B8-4154-8648-E69F6CFD5B60}" srcOrd="3" destOrd="0" presId="urn:microsoft.com/office/officeart/2018/2/layout/IconVerticalSolidList"/>
    <dgm:cxn modelId="{BB676B6A-B827-4472-B26B-CC76F803A578}" type="presParOf" srcId="{66145191-A347-4DD2-9553-1E54711FF529}" destId="{A8F03B17-CE55-4199-9A45-44E76759FB66}" srcOrd="1" destOrd="0" presId="urn:microsoft.com/office/officeart/2018/2/layout/IconVerticalSolidList"/>
    <dgm:cxn modelId="{15C7E6CB-A601-40EE-8E81-FDA47F84AFFC}" type="presParOf" srcId="{66145191-A347-4DD2-9553-1E54711FF529}" destId="{E7B76CC7-6977-4BE8-916E-174A6AF75F41}" srcOrd="2" destOrd="0" presId="urn:microsoft.com/office/officeart/2018/2/layout/IconVerticalSolidList"/>
    <dgm:cxn modelId="{28AFDFF4-1F6F-437D-BFA3-D07F30C69F4A}" type="presParOf" srcId="{E7B76CC7-6977-4BE8-916E-174A6AF75F41}" destId="{60AC1015-281C-44DE-98B3-3806A222710D}" srcOrd="0" destOrd="0" presId="urn:microsoft.com/office/officeart/2018/2/layout/IconVerticalSolidList"/>
    <dgm:cxn modelId="{55B8C2E5-8D03-4A89-B203-ADD3C97DDDCA}" type="presParOf" srcId="{E7B76CC7-6977-4BE8-916E-174A6AF75F41}" destId="{4D386F19-4EF2-4F11-810B-DCB5996110F3}" srcOrd="1" destOrd="0" presId="urn:microsoft.com/office/officeart/2018/2/layout/IconVerticalSolidList"/>
    <dgm:cxn modelId="{C7473489-A203-4477-8887-128D1F93A377}" type="presParOf" srcId="{E7B76CC7-6977-4BE8-916E-174A6AF75F41}" destId="{5751309F-F2D8-4653-8E57-B552CD691B82}" srcOrd="2" destOrd="0" presId="urn:microsoft.com/office/officeart/2018/2/layout/IconVerticalSolidList"/>
    <dgm:cxn modelId="{14244AD6-28F9-4BEE-9F90-244E5BB3E130}" type="presParOf" srcId="{E7B76CC7-6977-4BE8-916E-174A6AF75F41}" destId="{5B167FA7-6B74-485E-B5FE-BE2941B77E37}" srcOrd="3" destOrd="0" presId="urn:microsoft.com/office/officeart/2018/2/layout/IconVerticalSolidList"/>
    <dgm:cxn modelId="{EBE87C44-FC3A-4F5C-BE10-BC041103B887}" type="presParOf" srcId="{66145191-A347-4DD2-9553-1E54711FF529}" destId="{E470769F-7503-4D15-A3EA-31AAD674B0DC}" srcOrd="3" destOrd="0" presId="urn:microsoft.com/office/officeart/2018/2/layout/IconVerticalSolidList"/>
    <dgm:cxn modelId="{9FEB62C9-7404-41A4-91C4-19C04DE82B42}" type="presParOf" srcId="{66145191-A347-4DD2-9553-1E54711FF529}" destId="{EEE394D5-D66D-46D1-A409-E4B1AFE5E695}" srcOrd="4" destOrd="0" presId="urn:microsoft.com/office/officeart/2018/2/layout/IconVerticalSolidList"/>
    <dgm:cxn modelId="{D3652110-F511-4ED5-86A5-5ECB067AE583}" type="presParOf" srcId="{EEE394D5-D66D-46D1-A409-E4B1AFE5E695}" destId="{DBFFC6CD-28C5-4DC8-B3E3-656CA967F6FC}" srcOrd="0" destOrd="0" presId="urn:microsoft.com/office/officeart/2018/2/layout/IconVerticalSolidList"/>
    <dgm:cxn modelId="{E5BC28F8-4A04-4472-A173-BD854CE4C2ED}" type="presParOf" srcId="{EEE394D5-D66D-46D1-A409-E4B1AFE5E695}" destId="{05FF6B15-E2D1-42C3-BFD6-5DCE06ABE0E1}" srcOrd="1" destOrd="0" presId="urn:microsoft.com/office/officeart/2018/2/layout/IconVerticalSolidList"/>
    <dgm:cxn modelId="{46F4C617-FAA1-4CB5-B302-BDABE9DA6F96}" type="presParOf" srcId="{EEE394D5-D66D-46D1-A409-E4B1AFE5E695}" destId="{387A9654-5449-4E13-9E12-850C7113AF88}" srcOrd="2" destOrd="0" presId="urn:microsoft.com/office/officeart/2018/2/layout/IconVerticalSolidList"/>
    <dgm:cxn modelId="{266A1CFE-BB09-4379-8F31-00206DF1D0AF}" type="presParOf" srcId="{EEE394D5-D66D-46D1-A409-E4B1AFE5E695}" destId="{67FFCED1-ED58-4AF7-9274-A5BAB7C7B7CC}" srcOrd="3" destOrd="0" presId="urn:microsoft.com/office/officeart/2018/2/layout/IconVerticalSolidList"/>
    <dgm:cxn modelId="{1CBF0667-F2E5-4DCF-924A-790C735B6202}" type="presParOf" srcId="{66145191-A347-4DD2-9553-1E54711FF529}" destId="{41DE0A3D-FC92-4C73-8305-783860FDECF3}" srcOrd="5" destOrd="0" presId="urn:microsoft.com/office/officeart/2018/2/layout/IconVerticalSolidList"/>
    <dgm:cxn modelId="{E9AD23E3-4B06-4230-9CB5-A131C73478AD}" type="presParOf" srcId="{66145191-A347-4DD2-9553-1E54711FF529}" destId="{BEE5296A-7BDE-40FD-8F6C-C94B30B94FCE}" srcOrd="6" destOrd="0" presId="urn:microsoft.com/office/officeart/2018/2/layout/IconVerticalSolidList"/>
    <dgm:cxn modelId="{E010C59D-3E3B-43FC-99F2-A02D074DA8BD}" type="presParOf" srcId="{BEE5296A-7BDE-40FD-8F6C-C94B30B94FCE}" destId="{FB8E81F8-C3D8-4050-A492-3A5E744E228F}" srcOrd="0" destOrd="0" presId="urn:microsoft.com/office/officeart/2018/2/layout/IconVerticalSolidList"/>
    <dgm:cxn modelId="{4215F420-BA61-4B7B-9790-54A40EF965BE}" type="presParOf" srcId="{BEE5296A-7BDE-40FD-8F6C-C94B30B94FCE}" destId="{A2E38B40-2B28-4018-8725-C12B0CF4C9F0}" srcOrd="1" destOrd="0" presId="urn:microsoft.com/office/officeart/2018/2/layout/IconVerticalSolidList"/>
    <dgm:cxn modelId="{0D5EA10B-1C52-4A2C-84E9-C72862BF2B9B}" type="presParOf" srcId="{BEE5296A-7BDE-40FD-8F6C-C94B30B94FCE}" destId="{5A6EFC01-39F5-41F5-B6A0-59D2C6FD583C}" srcOrd="2" destOrd="0" presId="urn:microsoft.com/office/officeart/2018/2/layout/IconVerticalSolidList"/>
    <dgm:cxn modelId="{8406C8D8-DD9B-4B13-BD6D-3782F64B9724}" type="presParOf" srcId="{BEE5296A-7BDE-40FD-8F6C-C94B30B94FCE}" destId="{0801F81A-12FB-4431-92DB-829515984A12}" srcOrd="3" destOrd="0" presId="urn:microsoft.com/office/officeart/2018/2/layout/IconVerticalSolidList"/>
    <dgm:cxn modelId="{C0EC6323-40D7-4551-8CCB-ECB366747EBD}" type="presParOf" srcId="{66145191-A347-4DD2-9553-1E54711FF529}" destId="{4D5261CE-EE87-454D-8721-8C1D2919B373}" srcOrd="7" destOrd="0" presId="urn:microsoft.com/office/officeart/2018/2/layout/IconVerticalSolidList"/>
    <dgm:cxn modelId="{A7810A0D-F7A1-4BEE-A8CE-B2503051E5B0}" type="presParOf" srcId="{66145191-A347-4DD2-9553-1E54711FF529}" destId="{AF58A376-C359-42C5-9747-629BE8FF7911}" srcOrd="8" destOrd="0" presId="urn:microsoft.com/office/officeart/2018/2/layout/IconVerticalSolidList"/>
    <dgm:cxn modelId="{B38C2EC1-F84F-4392-9FFB-771DF80F23D4}" type="presParOf" srcId="{AF58A376-C359-42C5-9747-629BE8FF7911}" destId="{CE75BA19-40E5-4AFF-8979-8A286C390BA9}" srcOrd="0" destOrd="0" presId="urn:microsoft.com/office/officeart/2018/2/layout/IconVerticalSolidList"/>
    <dgm:cxn modelId="{696A947C-0EF8-4E8F-8AEE-6139FC2E151B}" type="presParOf" srcId="{AF58A376-C359-42C5-9747-629BE8FF7911}" destId="{9971C481-E34B-44E4-A96B-64685311D900}" srcOrd="1" destOrd="0" presId="urn:microsoft.com/office/officeart/2018/2/layout/IconVerticalSolidList"/>
    <dgm:cxn modelId="{0CA812C9-9AF5-4D16-BF13-5DEC8D7617FD}" type="presParOf" srcId="{AF58A376-C359-42C5-9747-629BE8FF7911}" destId="{F65C4380-B9D2-4784-8546-F6AE6C9B7298}" srcOrd="2" destOrd="0" presId="urn:microsoft.com/office/officeart/2018/2/layout/IconVerticalSolidList"/>
    <dgm:cxn modelId="{86C221BD-5A99-4562-ADEE-D66A4F49F974}" type="presParOf" srcId="{AF58A376-C359-42C5-9747-629BE8FF7911}" destId="{3A71B74C-1F05-40D9-AC53-37CE3C7F0DF7}" srcOrd="3" destOrd="0" presId="urn:microsoft.com/office/officeart/2018/2/layout/IconVerticalSolidList"/>
    <dgm:cxn modelId="{77F3C0A3-05D7-4E89-B0C8-1A7EF025654E}" type="presParOf" srcId="{66145191-A347-4DD2-9553-1E54711FF529}" destId="{C92D545A-D68C-4827-A959-EC300743CD79}" srcOrd="9" destOrd="0" presId="urn:microsoft.com/office/officeart/2018/2/layout/IconVerticalSolidList"/>
    <dgm:cxn modelId="{DA74409D-D54A-4D3F-85A7-5EA6A51B3DE1}" type="presParOf" srcId="{66145191-A347-4DD2-9553-1E54711FF529}" destId="{17AAB53C-0DC4-41E9-9ED5-D247F5C0D7C9}" srcOrd="10" destOrd="0" presId="urn:microsoft.com/office/officeart/2018/2/layout/IconVerticalSolidList"/>
    <dgm:cxn modelId="{D361A70A-76E1-42BF-9175-1AA156B80729}" type="presParOf" srcId="{17AAB53C-0DC4-41E9-9ED5-D247F5C0D7C9}" destId="{F6C73C65-A2A5-485F-BB57-FFF6A49838AA}" srcOrd="0" destOrd="0" presId="urn:microsoft.com/office/officeart/2018/2/layout/IconVerticalSolidList"/>
    <dgm:cxn modelId="{71E8EB84-3CA2-4E42-BC71-F75456477BFB}" type="presParOf" srcId="{17AAB53C-0DC4-41E9-9ED5-D247F5C0D7C9}" destId="{8093C2DD-8183-4845-92B5-7400DA1B4034}" srcOrd="1" destOrd="0" presId="urn:microsoft.com/office/officeart/2018/2/layout/IconVerticalSolidList"/>
    <dgm:cxn modelId="{AEECE9C9-B14A-489D-A803-AADF6108414B}" type="presParOf" srcId="{17AAB53C-0DC4-41E9-9ED5-D247F5C0D7C9}" destId="{F7FB5D61-C27D-4BFF-89D7-2554D39CA3D6}" srcOrd="2" destOrd="0" presId="urn:microsoft.com/office/officeart/2018/2/layout/IconVerticalSolidList"/>
    <dgm:cxn modelId="{9EF761E5-09EB-47E9-AD81-EBB48BF458D4}" type="presParOf" srcId="{17AAB53C-0DC4-41E9-9ED5-D247F5C0D7C9}" destId="{7EA84A54-C88F-466E-8D81-B3B83D6A4B68}" srcOrd="3" destOrd="0" presId="urn:microsoft.com/office/officeart/2018/2/layout/IconVerticalSolidList"/>
    <dgm:cxn modelId="{F923D59D-8CC8-4269-B9A0-6885C63A2FE9}" type="presParOf" srcId="{66145191-A347-4DD2-9553-1E54711FF529}" destId="{9CAA36CF-F9D0-4A72-9815-22AF6C8E899D}" srcOrd="11" destOrd="0" presId="urn:microsoft.com/office/officeart/2018/2/layout/IconVerticalSolidList"/>
    <dgm:cxn modelId="{E4959037-9D8A-4DA0-998D-9BEA71BB5B50}" type="presParOf" srcId="{66145191-A347-4DD2-9553-1E54711FF529}" destId="{E33DDF34-A96A-4355-994A-92B4E85FCEC4}" srcOrd="12" destOrd="0" presId="urn:microsoft.com/office/officeart/2018/2/layout/IconVerticalSolidList"/>
    <dgm:cxn modelId="{9548CF98-90B6-4621-8EC2-12727528A43B}" type="presParOf" srcId="{E33DDF34-A96A-4355-994A-92B4E85FCEC4}" destId="{2CE237BF-E03B-45C9-965C-992158872833}" srcOrd="0" destOrd="0" presId="urn:microsoft.com/office/officeart/2018/2/layout/IconVerticalSolidList"/>
    <dgm:cxn modelId="{EB379BC7-B1C2-450A-A876-A2E4973AB1E7}" type="presParOf" srcId="{E33DDF34-A96A-4355-994A-92B4E85FCEC4}" destId="{9A533127-5731-41C4-BC1E-8455CC1DAA50}" srcOrd="1" destOrd="0" presId="urn:microsoft.com/office/officeart/2018/2/layout/IconVerticalSolidList"/>
    <dgm:cxn modelId="{6C99F5A4-8481-4344-8368-49F22F791697}" type="presParOf" srcId="{E33DDF34-A96A-4355-994A-92B4E85FCEC4}" destId="{586E7804-1A2F-42CA-985D-520140B76FC6}" srcOrd="2" destOrd="0" presId="urn:microsoft.com/office/officeart/2018/2/layout/IconVerticalSolidList"/>
    <dgm:cxn modelId="{58E325E4-18D7-435A-864E-9F30E39A33C8}" type="presParOf" srcId="{E33DDF34-A96A-4355-994A-92B4E85FCEC4}" destId="{F444B689-952A-4E91-A743-6422906FF134}" srcOrd="3" destOrd="0" presId="urn:microsoft.com/office/officeart/2018/2/layout/IconVerticalSolidList"/>
    <dgm:cxn modelId="{E5DCC539-3FB2-4BB2-9C6C-77FCC2BEC843}" type="presParOf" srcId="{66145191-A347-4DD2-9553-1E54711FF529}" destId="{39C5434B-90EF-47B4-99E9-6C18CCE56F71}" srcOrd="13" destOrd="0" presId="urn:microsoft.com/office/officeart/2018/2/layout/IconVerticalSolidList"/>
    <dgm:cxn modelId="{F7C6C79E-5118-429A-8419-D30EFAA9AA48}" type="presParOf" srcId="{66145191-A347-4DD2-9553-1E54711FF529}" destId="{A4833697-E5B8-40C2-9F2F-4F1CBEC11F2F}" srcOrd="14" destOrd="0" presId="urn:microsoft.com/office/officeart/2018/2/layout/IconVerticalSolidList"/>
    <dgm:cxn modelId="{5FFFF681-CEDF-4C0D-AED2-1DDFC66E0188}" type="presParOf" srcId="{A4833697-E5B8-40C2-9F2F-4F1CBEC11F2F}" destId="{C5FCC0A4-3150-49DF-8168-7D330EAB14B8}" srcOrd="0" destOrd="0" presId="urn:microsoft.com/office/officeart/2018/2/layout/IconVerticalSolidList"/>
    <dgm:cxn modelId="{B8BBE477-3400-41FA-9C96-71F651595532}" type="presParOf" srcId="{A4833697-E5B8-40C2-9F2F-4F1CBEC11F2F}" destId="{A3CE9C96-BCE8-41E7-831D-0397CD63E411}" srcOrd="1" destOrd="0" presId="urn:microsoft.com/office/officeart/2018/2/layout/IconVerticalSolidList"/>
    <dgm:cxn modelId="{E85EA47C-1F7B-42FD-A154-211876ABF110}" type="presParOf" srcId="{A4833697-E5B8-40C2-9F2F-4F1CBEC11F2F}" destId="{34A9249C-E765-41D9-9062-62E33C3A7F03}" srcOrd="2" destOrd="0" presId="urn:microsoft.com/office/officeart/2018/2/layout/IconVerticalSolidList"/>
    <dgm:cxn modelId="{64479A09-BFE1-4A89-87B1-09E04C2AA0B8}" type="presParOf" srcId="{A4833697-E5B8-40C2-9F2F-4F1CBEC11F2F}" destId="{7B3FC386-26E6-4BCB-8BAC-65EC43FFB37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2526BE-8BBC-41D7-B4B2-568B2EF32094}">
      <dsp:nvSpPr>
        <dsp:cNvPr id="0" name=""/>
        <dsp:cNvSpPr/>
      </dsp:nvSpPr>
      <dsp:spPr>
        <a:xfrm>
          <a:off x="0" y="682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0355F85-DBDC-436A-B6C9-5C2484256C5B}">
      <dsp:nvSpPr>
        <dsp:cNvPr id="0" name=""/>
        <dsp:cNvSpPr/>
      </dsp:nvSpPr>
      <dsp:spPr>
        <a:xfrm>
          <a:off x="173370" y="129635"/>
          <a:ext cx="315219" cy="31521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43C9B-D3B8-4154-8648-E69F6CFD5B60}">
      <dsp:nvSpPr>
        <dsp:cNvPr id="0" name=""/>
        <dsp:cNvSpPr/>
      </dsp:nvSpPr>
      <dsp:spPr>
        <a:xfrm>
          <a:off x="661960" y="682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 dirty="0"/>
            <a:t>Geschichte des Glases</a:t>
          </a:r>
          <a:endParaRPr lang="de-DE" sz="1600" b="1" kern="1200" dirty="0"/>
        </a:p>
      </dsp:txBody>
      <dsp:txXfrm>
        <a:off x="661960" y="682"/>
        <a:ext cx="5583304" cy="573126"/>
      </dsp:txXfrm>
    </dsp:sp>
    <dsp:sp modelId="{60AC1015-281C-44DE-98B3-3806A222710D}">
      <dsp:nvSpPr>
        <dsp:cNvPr id="0" name=""/>
        <dsp:cNvSpPr/>
      </dsp:nvSpPr>
      <dsp:spPr>
        <a:xfrm>
          <a:off x="0" y="717090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386F19-4EF2-4F11-810B-DCB5996110F3}">
      <dsp:nvSpPr>
        <dsp:cNvPr id="0" name=""/>
        <dsp:cNvSpPr/>
      </dsp:nvSpPr>
      <dsp:spPr>
        <a:xfrm>
          <a:off x="173370" y="846043"/>
          <a:ext cx="315219" cy="31521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167FA7-6B74-485E-B5FE-BE2941B77E37}">
      <dsp:nvSpPr>
        <dsp:cNvPr id="0" name=""/>
        <dsp:cNvSpPr/>
      </dsp:nvSpPr>
      <dsp:spPr>
        <a:xfrm>
          <a:off x="661960" y="717090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/>
            <a:t>Wie Glas hergestellt wird</a:t>
          </a:r>
          <a:endParaRPr lang="de-DE" sz="1600" b="1" kern="1200" dirty="0"/>
        </a:p>
      </dsp:txBody>
      <dsp:txXfrm>
        <a:off x="661960" y="717090"/>
        <a:ext cx="5583304" cy="573126"/>
      </dsp:txXfrm>
    </dsp:sp>
    <dsp:sp modelId="{DBFFC6CD-28C5-4DC8-B3E3-656CA967F6FC}">
      <dsp:nvSpPr>
        <dsp:cNvPr id="0" name=""/>
        <dsp:cNvSpPr/>
      </dsp:nvSpPr>
      <dsp:spPr>
        <a:xfrm>
          <a:off x="0" y="1433498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5FF6B15-E2D1-42C3-BFD6-5DCE06ABE0E1}">
      <dsp:nvSpPr>
        <dsp:cNvPr id="0" name=""/>
        <dsp:cNvSpPr/>
      </dsp:nvSpPr>
      <dsp:spPr>
        <a:xfrm>
          <a:off x="173370" y="1562451"/>
          <a:ext cx="315219" cy="31521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FFCED1-ED58-4AF7-9274-A5BAB7C7B7CC}">
      <dsp:nvSpPr>
        <dsp:cNvPr id="0" name=""/>
        <dsp:cNvSpPr/>
      </dsp:nvSpPr>
      <dsp:spPr>
        <a:xfrm>
          <a:off x="661960" y="1433498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 dirty="0"/>
            <a:t>Welche Glasarten es gibt</a:t>
          </a:r>
          <a:endParaRPr lang="de-DE" sz="1600" b="1" kern="1200" dirty="0"/>
        </a:p>
      </dsp:txBody>
      <dsp:txXfrm>
        <a:off x="661960" y="1433498"/>
        <a:ext cx="5583304" cy="573126"/>
      </dsp:txXfrm>
    </dsp:sp>
    <dsp:sp modelId="{FB8E81F8-C3D8-4050-A492-3A5E744E228F}">
      <dsp:nvSpPr>
        <dsp:cNvPr id="0" name=""/>
        <dsp:cNvSpPr/>
      </dsp:nvSpPr>
      <dsp:spPr>
        <a:xfrm>
          <a:off x="0" y="2149906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2E38B40-2B28-4018-8725-C12B0CF4C9F0}">
      <dsp:nvSpPr>
        <dsp:cNvPr id="0" name=""/>
        <dsp:cNvSpPr/>
      </dsp:nvSpPr>
      <dsp:spPr>
        <a:xfrm>
          <a:off x="173370" y="2278859"/>
          <a:ext cx="315219" cy="31521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01F81A-12FB-4431-92DB-829515984A12}">
      <dsp:nvSpPr>
        <dsp:cNvPr id="0" name=""/>
        <dsp:cNvSpPr/>
      </dsp:nvSpPr>
      <dsp:spPr>
        <a:xfrm>
          <a:off x="661960" y="2149906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/>
            <a:t>Glas in unserem Leben</a:t>
          </a:r>
          <a:endParaRPr lang="de-DE" sz="1600" b="1" kern="1200" dirty="0"/>
        </a:p>
      </dsp:txBody>
      <dsp:txXfrm>
        <a:off x="661960" y="2149906"/>
        <a:ext cx="5583304" cy="573126"/>
      </dsp:txXfrm>
    </dsp:sp>
    <dsp:sp modelId="{CE75BA19-40E5-4AFF-8979-8A286C390BA9}">
      <dsp:nvSpPr>
        <dsp:cNvPr id="0" name=""/>
        <dsp:cNvSpPr/>
      </dsp:nvSpPr>
      <dsp:spPr>
        <a:xfrm>
          <a:off x="0" y="2866314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971C481-E34B-44E4-A96B-64685311D900}">
      <dsp:nvSpPr>
        <dsp:cNvPr id="0" name=""/>
        <dsp:cNvSpPr/>
      </dsp:nvSpPr>
      <dsp:spPr>
        <a:xfrm>
          <a:off x="173370" y="2995267"/>
          <a:ext cx="315219" cy="315219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71B74C-1F05-40D9-AC53-37CE3C7F0DF7}">
      <dsp:nvSpPr>
        <dsp:cNvPr id="0" name=""/>
        <dsp:cNvSpPr/>
      </dsp:nvSpPr>
      <dsp:spPr>
        <a:xfrm>
          <a:off x="661960" y="2866314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/>
            <a:t>Experimentieren mit Glas</a:t>
          </a:r>
          <a:endParaRPr lang="de-DE" sz="1600" b="1" kern="1200" dirty="0"/>
        </a:p>
      </dsp:txBody>
      <dsp:txXfrm>
        <a:off x="661960" y="2866314"/>
        <a:ext cx="5583304" cy="573126"/>
      </dsp:txXfrm>
    </dsp:sp>
    <dsp:sp modelId="{F6C73C65-A2A5-485F-BB57-FFF6A49838AA}">
      <dsp:nvSpPr>
        <dsp:cNvPr id="0" name=""/>
        <dsp:cNvSpPr/>
      </dsp:nvSpPr>
      <dsp:spPr>
        <a:xfrm>
          <a:off x="0" y="3582722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93C2DD-8183-4845-92B5-7400DA1B4034}">
      <dsp:nvSpPr>
        <dsp:cNvPr id="0" name=""/>
        <dsp:cNvSpPr/>
      </dsp:nvSpPr>
      <dsp:spPr>
        <a:xfrm>
          <a:off x="173370" y="3711675"/>
          <a:ext cx="315219" cy="315219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84A54-C88F-466E-8D81-B3B83D6A4B68}">
      <dsp:nvSpPr>
        <dsp:cNvPr id="0" name=""/>
        <dsp:cNvSpPr/>
      </dsp:nvSpPr>
      <dsp:spPr>
        <a:xfrm>
          <a:off x="661960" y="3582722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kern="1200"/>
            <a:t>Berufe mit VR-Brille erleben</a:t>
          </a:r>
          <a:endParaRPr lang="de-DE" sz="1600" b="1" kern="1200" dirty="0"/>
        </a:p>
      </dsp:txBody>
      <dsp:txXfrm>
        <a:off x="661960" y="3582722"/>
        <a:ext cx="5583304" cy="573126"/>
      </dsp:txXfrm>
    </dsp:sp>
    <dsp:sp modelId="{2CE237BF-E03B-45C9-965C-992158872833}">
      <dsp:nvSpPr>
        <dsp:cNvPr id="0" name=""/>
        <dsp:cNvSpPr/>
      </dsp:nvSpPr>
      <dsp:spPr>
        <a:xfrm>
          <a:off x="0" y="4299130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33127-5731-41C4-BC1E-8455CC1DAA50}">
      <dsp:nvSpPr>
        <dsp:cNvPr id="0" name=""/>
        <dsp:cNvSpPr/>
      </dsp:nvSpPr>
      <dsp:spPr>
        <a:xfrm>
          <a:off x="173370" y="4428083"/>
          <a:ext cx="315219" cy="315219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44B689-952A-4E91-A743-6422906FF134}">
      <dsp:nvSpPr>
        <dsp:cNvPr id="0" name=""/>
        <dsp:cNvSpPr/>
      </dsp:nvSpPr>
      <dsp:spPr>
        <a:xfrm>
          <a:off x="661960" y="4299130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 dirty="0"/>
            <a:t>Berufe recherchieren</a:t>
          </a:r>
          <a:endParaRPr lang="de-DE" sz="1600" b="1" kern="1200" dirty="0"/>
        </a:p>
      </dsp:txBody>
      <dsp:txXfrm>
        <a:off x="661960" y="4299130"/>
        <a:ext cx="5583304" cy="573126"/>
      </dsp:txXfrm>
    </dsp:sp>
    <dsp:sp modelId="{C5FCC0A4-3150-49DF-8168-7D330EAB14B8}">
      <dsp:nvSpPr>
        <dsp:cNvPr id="0" name=""/>
        <dsp:cNvSpPr/>
      </dsp:nvSpPr>
      <dsp:spPr>
        <a:xfrm>
          <a:off x="0" y="5015538"/>
          <a:ext cx="6245265" cy="573126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CE9C96-BCE8-41E7-831D-0397CD63E411}">
      <dsp:nvSpPr>
        <dsp:cNvPr id="0" name=""/>
        <dsp:cNvSpPr/>
      </dsp:nvSpPr>
      <dsp:spPr>
        <a:xfrm>
          <a:off x="173370" y="5144491"/>
          <a:ext cx="315219" cy="315219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3FC386-26E6-4BCB-8BAC-65EC43FFB37C}">
      <dsp:nvSpPr>
        <dsp:cNvPr id="0" name=""/>
        <dsp:cNvSpPr/>
      </dsp:nvSpPr>
      <dsp:spPr>
        <a:xfrm>
          <a:off x="661960" y="5015538"/>
          <a:ext cx="5583304" cy="5731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656" tIns="60656" rIns="60656" bIns="60656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DE" sz="1600" b="1" i="0" kern="1200" dirty="0"/>
            <a:t>Berufe präsentieren</a:t>
          </a:r>
          <a:endParaRPr lang="de-DE" sz="1600" b="1" kern="1200" dirty="0"/>
        </a:p>
      </dsp:txBody>
      <dsp:txXfrm>
        <a:off x="661960" y="5015538"/>
        <a:ext cx="5583304" cy="5731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5EEA6D-9E03-4D6A-BF4C-F50386E8FF1F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7D335F-E424-4562-A716-59964DDAD7B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52295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7D335F-E424-4562-A716-59964DDAD7B1}" type="slidenum">
              <a:rPr lang="de-DE" smtClean="0"/>
              <a:t>1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261766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7D335F-E424-4562-A716-59964DDAD7B1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49839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B7D335F-E424-4562-A716-59964DDAD7B1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95398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1519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592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4765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671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7128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49345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9908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209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5017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AD94605-CA9C-FC34-A9C9-BC8E1EA181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AC66233-4A9A-41CB-6546-F961F5B94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603C150-7BB1-5ECD-8C19-15405AB7E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502372F-CF74-7C1A-21BA-F795C251C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09253D6D-12DF-F41C-77B7-55DEF374F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2779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8CB275F-D656-5F8C-493D-E563F25A0A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E964520E-5BE1-1C39-8DEF-767F793F9B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BCDF2237-3E84-61D6-3273-87F9D88C5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0CC7447-8E65-2EA8-0A4F-BAFE8B0FC9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23AB84A1-63DC-FDF5-374A-5B67A1ED1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8718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4482FB5-8585-FD3A-A435-B64258A75D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D2B6ED3-88D8-9947-8FFC-5131193F9F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D9C16AA9-AB13-C8AC-3F6D-05FB4E36C1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CCB56365-BA63-E3D4-8470-0071DEF4D0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5CC01EEE-63F9-C3B4-88D8-FF2C434C30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8281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6B8568E-FB97-4647-6F1C-9A5FA70340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6B87BF86-1231-0268-7322-DB40A402A8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7772EF35-E637-1163-7688-53BC2A7C2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DB0F5ACD-142D-C233-8C67-2F112DEAA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E1EA5DD4-1C8F-E749-2B77-DFA7F7F05C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7E577B9-0C72-7628-FBEC-A8C070E8BC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74532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6A850D9-BE9C-7760-B9C1-A8D0430373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FD42F5B2-CB24-E41C-4B84-AECE3D9087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A408ABF7-E186-389D-1422-8A4F1F7D66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5592356A-8DF6-B70A-7A03-E8447988CB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7C5B74AB-54F8-EEC8-D39B-320075EA66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54CB782E-94DB-7C6D-5596-0365AD20F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8928CC0-756C-EBFE-B2ED-92F7C7F4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5C31AFBA-897E-19F2-396A-FEE66BD3E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7558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20CF38F-A980-5725-83A0-CCE2A9A82A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1A9F6684-FDFC-9EE6-1543-10109F7BA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BAA4E9FF-2E8F-C4BE-29DA-F3B03A5CCA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A2D19ABD-1AFF-6166-B2F2-4FFBDCC82B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2256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6FD3D4A5-1AAA-B702-37DA-3AEF3517F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B92E76A-1679-59BC-2533-32ED312CE2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7F53861-EB88-016E-4C86-A3336E876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19124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8BBF52-084C-E48B-6F0A-B835227437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FF0F06EF-A802-3EEE-91D8-C9F155F6A8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5AC0D10A-A9EF-C21F-A102-3364A054F6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EF9F00B4-4794-1FD9-852E-D89F5C371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AFFC49BF-265E-7A3D-7076-E9DEF41668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D13559F3-4EB4-A62B-0355-01587C8C65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67353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EA9EC97-9DC3-5F47-43FD-1C55C5F6E3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D29596F7-E77B-BF01-1CB2-94A7F2E37D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E1CCE903-6221-0340-0D0D-AF063BA2A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CDB1DD4-8224-3655-7253-D043707847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C3C9EE96-23A7-9F02-B9C6-FC84977EAF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EDBD9172-2145-60DE-013C-5C206EB009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7553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13CB2C4-16A6-733C-4F2B-66CFE8EDD2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354D37F8-0315-9E73-7F80-3C9B3E65CA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8CE72BC-47F0-5333-1BAD-166F0184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21F0E03C-DF57-6B8B-94A6-6BEE9418E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F1626A8C-0F9C-7CFE-C36B-2A27EA0C0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8112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C7C6B68E-6CD2-423A-FB94-39FFD46D09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16770969-BBB8-F41B-66DB-90F7430E78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6D76893-5531-3427-1D38-83676ACD44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F84C1BB-C00D-F729-70D0-D68A09E6F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EB8A1AA1-8EBC-F9E5-E6C7-7B27C334A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5881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65199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0B1DBE10-33BC-1F5B-48F6-0FE7B1E2A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0CC7BDD9-89DD-7CFC-2CF0-CC4C6E74E7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2AC388A-A72D-C42E-4D85-BE673354142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541F92-B05B-439D-BBA3-E576122381D4}" type="datetimeFigureOut">
              <a:rPr lang="de-DE" smtClean="0"/>
              <a:t>19.08.2024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D3537D6-27E2-EE64-8142-AB0610F73C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E0C7486-5ACD-6D7C-3A80-5A7B2DF808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D873129-0E64-4D1D-8B34-6B11DA79645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575907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hyperlink" Target="https://www.youtube.com/watch?v=OoEatiGS6pM" TargetMode="Externa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9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s://www.zukunftimglas.de/lexikon/g/glasherstellung/" TargetMode="External"/><Relationship Id="rId4" Type="http://schemas.openxmlformats.org/officeDocument/2006/relationships/image" Target="../media/image2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hyperlink" Target="https://www.youtube.com/watch?v=VhIZPw3XBN0" TargetMode="External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2.png"/><Relationship Id="rId5" Type="http://schemas.openxmlformats.org/officeDocument/2006/relationships/hyperlink" Target="https://www.youtube.com/watch?v=57TE8lHSzBE" TargetMode="External"/><Relationship Id="rId4" Type="http://schemas.openxmlformats.org/officeDocument/2006/relationships/image" Target="../media/image3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4.png"/><Relationship Id="rId5" Type="http://schemas.openxmlformats.org/officeDocument/2006/relationships/hyperlink" Target="https://www.youtube.com/watch?v=KlpFPkdxeEI" TargetMode="External"/><Relationship Id="rId4" Type="http://schemas.openxmlformats.org/officeDocument/2006/relationships/image" Target="../media/image3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zukunftimglas.de/lexikon/g/glasrecycling/" TargetMode="External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hyperlink" Target="https://www.youtube.com/watch?v=XysojUXvl-I" TargetMode="External"/><Relationship Id="rId4" Type="http://schemas.openxmlformats.org/officeDocument/2006/relationships/image" Target="../media/image3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9.png"/><Relationship Id="rId5" Type="http://schemas.openxmlformats.org/officeDocument/2006/relationships/hyperlink" Target="https://www.youtube.com/watch?v=X8NVrA5lHx8" TargetMode="External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5" Type="http://schemas.openxmlformats.org/officeDocument/2006/relationships/hyperlink" Target="http://www.zukunftimglas.de/lexikon/g/glasbehaelter/" TargetMode="External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5" Type="http://schemas.openxmlformats.org/officeDocument/2006/relationships/hyperlink" Target="https://www.youtube.com/watch?v=OLYwopOlA2g" TargetMode="Externa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zukunftimglas.de/fileadmin/user_upload/Eigenschaften_von_Glas_erkennen.pdf" TargetMode="Externa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planet-schule.de/frage-trifft-antwort/quizdetails/kann-man-glas-zersingen.html" TargetMode="External"/><Relationship Id="rId3" Type="http://schemas.openxmlformats.org/officeDocument/2006/relationships/image" Target="../media/image19.png"/><Relationship Id="rId7" Type="http://schemas.openxmlformats.org/officeDocument/2006/relationships/image" Target="../media/image48.png"/><Relationship Id="rId12" Type="http://schemas.openxmlformats.org/officeDocument/2006/relationships/hyperlink" Target="http://derstandard.at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issen.de/" TargetMode="External"/><Relationship Id="rId11" Type="http://schemas.openxmlformats.org/officeDocument/2006/relationships/hyperlink" Target="https://www.derstandard.at/story/3000000223373/quiz-wie-entsorgt-man-glas-richtig" TargetMode="External"/><Relationship Id="rId5" Type="http://schemas.openxmlformats.org/officeDocument/2006/relationships/hyperlink" Target="https://www.wissen.de/wissenstest/glas-quiz-haben-sie-den-durchblick" TargetMode="External"/><Relationship Id="rId10" Type="http://schemas.openxmlformats.org/officeDocument/2006/relationships/image" Target="../media/image49.png"/><Relationship Id="rId4" Type="http://schemas.openxmlformats.org/officeDocument/2006/relationships/image" Target="../media/image47.png"/><Relationship Id="rId9" Type="http://schemas.openxmlformats.org/officeDocument/2006/relationships/hyperlink" Target="http://planet-schule.de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5" Type="http://schemas.openxmlformats.org/officeDocument/2006/relationships/hyperlink" Target="https://www.zukunftimglas.de/fileadmin/user_upload/Experiment_Essbares_Glas_AUG_2024_p.pdf" TargetMode="External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2.png"/><Relationship Id="rId5" Type="http://schemas.openxmlformats.org/officeDocument/2006/relationships/hyperlink" Target="https://www.zukunftimglas.de/fileadmin/user_upload/Experiment_Toene_mit_Glas_erzeugen_MAR_2024.pdf" TargetMode="External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5" Type="http://schemas.openxmlformats.org/officeDocument/2006/relationships/hyperlink" Target="https://www.zukunftimglas.de/fileadmin/user_upload/Experiment_Lichtbrechung_im_Glas_mit_Stift_Mar_24.pdf" TargetMode="External"/><Relationship Id="rId4" Type="http://schemas.openxmlformats.org/officeDocument/2006/relationships/image" Target="../media/image5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5.png"/><Relationship Id="rId5" Type="http://schemas.openxmlformats.org/officeDocument/2006/relationships/hyperlink" Target="https://www.zukunftimglas.de/fileadmin/user_upload/Experiment_Lichtbrechung_Spiegel_im_Wasserbeh%C3%A4lter_MAR_2024.pdf" TargetMode="External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5" Type="http://schemas.openxmlformats.org/officeDocument/2006/relationships/hyperlink" Target="https://www.zukunftimglas.de/fileadmin/user_upload/Experiment_Glas_bemalen_MAR_2024.pdf" TargetMode="External"/><Relationship Id="rId4" Type="http://schemas.openxmlformats.org/officeDocument/2006/relationships/image" Target="../media/image5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hyperlink" Target="https://www.zukunftimglas.de/ausbildungsberufe/mechatronikerin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hyperlink" Target="https://www.zukunftimglas.de/ausbildungsberufe/verfahrensmechanikerin-glastechnik/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hyperlink" Target="https://www.zukunftimglas.de/ausbildungsberufe/elektronikerin/" TargetMode="Externa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hyperlink" Target="https://www.zukunftimglas.de/ausbildungsberufe/flachglastechnologein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hyperlink" Target="https://www.zukunftimglas.de/ausbildungsberufe/fachkraft-lagerlogistik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hyperlink" Target="https://www.zukunftimglas.de/ausbildungsberufe/industriemechanikerin/" TargetMode="Externa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hyperlink" Target="https://www.zukunftimglas.de/ausbildungsberufe/industriekaufmannfrau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hyperlink" Target="https://www.zukunftimglas.de/ausbildungsberufe/technischer-produktdesignerin/" TargetMode="Externa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hyperlink" Target="https://www.zukunftimglas.de/ausbildungsberufe/technisches-studium/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hyperlink" Target="https://www.zukunftimglas.de/ausbildungsberufe/kaufmaennisches-studium/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svg"/><Relationship Id="rId7" Type="http://schemas.openxmlformats.org/officeDocument/2006/relationships/image" Target="../media/image17.sv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73.svg"/><Relationship Id="rId4" Type="http://schemas.openxmlformats.org/officeDocument/2006/relationships/image" Target="../media/image72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sen.de/wissenstest/glas-quiz-haben-sie-den-durchblick" TargetMode="External"/><Relationship Id="rId13" Type="http://schemas.openxmlformats.org/officeDocument/2006/relationships/hyperlink" Target="http://derstandard.at/" TargetMode="External"/><Relationship Id="rId3" Type="http://schemas.openxmlformats.org/officeDocument/2006/relationships/hyperlink" Target="https://www.youtube.com/watch?v=VhIZPw3XBN0&amp;t=2s" TargetMode="External"/><Relationship Id="rId7" Type="http://schemas.openxmlformats.org/officeDocument/2006/relationships/hyperlink" Target="https://www.youtube.com/watch?v=OLYwopOlA2g" TargetMode="External"/><Relationship Id="rId12" Type="http://schemas.openxmlformats.org/officeDocument/2006/relationships/hyperlink" Target="https://www.derstandard.at/story/3000000223373/quiz-wie-entsorgt-man-glas-richtig" TargetMode="External"/><Relationship Id="rId2" Type="http://schemas.openxmlformats.org/officeDocument/2006/relationships/hyperlink" Target="https://www.youtube.com/watch?v=OoEatiGS6pM" TargetMode="External"/><Relationship Id="rId16" Type="http://schemas.openxmlformats.org/officeDocument/2006/relationships/image" Target="../media/image75.sv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watch?v=XysojUXvl-I&amp;t=34s" TargetMode="External"/><Relationship Id="rId11" Type="http://schemas.openxmlformats.org/officeDocument/2006/relationships/hyperlink" Target="http://planet-schule.de/" TargetMode="External"/><Relationship Id="rId5" Type="http://schemas.openxmlformats.org/officeDocument/2006/relationships/hyperlink" Target="https://www.youtube.com/watch?v=KlpFPkdxeEI" TargetMode="External"/><Relationship Id="rId15" Type="http://schemas.openxmlformats.org/officeDocument/2006/relationships/image" Target="../media/image74.png"/><Relationship Id="rId10" Type="http://schemas.openxmlformats.org/officeDocument/2006/relationships/hyperlink" Target="https://www.planet-schule.de/frage-trifft-antwort/quizdetails/kann-man-glas-zersingen.html" TargetMode="External"/><Relationship Id="rId4" Type="http://schemas.openxmlformats.org/officeDocument/2006/relationships/hyperlink" Target="https://www.youtube.com/watch?v=57TE8lHSzBE" TargetMode="External"/><Relationship Id="rId9" Type="http://schemas.openxmlformats.org/officeDocument/2006/relationships/hyperlink" Target="http://wissen.de/" TargetMode="External"/><Relationship Id="rId14" Type="http://schemas.openxmlformats.org/officeDocument/2006/relationships/hyperlink" Target="https://www.zukunftimglas.de/" TargetMode="Externa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1" name="Rectangle 166">
            <a:extLst>
              <a:ext uri="{FF2B5EF4-FFF2-40B4-BE49-F238E27FC236}">
                <a16:creationId xmlns:a16="http://schemas.microsoft.com/office/drawing/2014/main" id="{0E91F5CA-B392-444C-88E3-BF5BAAEBDE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2" name="Rectangle 168">
            <a:extLst>
              <a:ext uri="{FF2B5EF4-FFF2-40B4-BE49-F238E27FC236}">
                <a16:creationId xmlns:a16="http://schemas.microsoft.com/office/drawing/2014/main" id="{0459807F-B6FA-44D3-9A53-C55B6B5688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80681"/>
            <a:ext cx="12192000" cy="277731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20FE603-C646-3B8C-8D8B-C18EC683B6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55060" y="5279511"/>
            <a:ext cx="9681882" cy="739880"/>
          </a:xfrm>
        </p:spPr>
        <p:txBody>
          <a:bodyPr anchor="b">
            <a:normAutofit/>
          </a:bodyPr>
          <a:lstStyle/>
          <a:p>
            <a:r>
              <a:rPr lang="de-DE" sz="3100" b="0" i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Willkommen zur Projektwoche Faszination Glas!</a:t>
            </a:r>
            <a:endParaRPr lang="de-DE" sz="3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BFA9FF02-345E-50BA-5898-656BFC6111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6447" y="6019391"/>
            <a:ext cx="7315199" cy="365125"/>
          </a:xfrm>
        </p:spPr>
        <p:txBody>
          <a:bodyPr anchor="t">
            <a:normAutofit fontScale="85000" lnSpcReduction="10000"/>
          </a:bodyPr>
          <a:lstStyle/>
          <a:p>
            <a:r>
              <a:rPr lang="de-DE" sz="20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Glas: Unsichtbar, überall und der Schlüssel zu spannenden Berufen</a:t>
            </a:r>
            <a:r>
              <a:rPr lang="de-DE" sz="6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.</a:t>
            </a:r>
          </a:p>
        </p:txBody>
      </p:sp>
      <p:pic>
        <p:nvPicPr>
          <p:cNvPr id="6" name="Grafik 5" descr="Ein Bild, das Natur, Kamin, Wärme, Gelände enthält.&#10;&#10;Automatisch generierte Beschreibung">
            <a:extLst>
              <a:ext uri="{FF2B5EF4-FFF2-40B4-BE49-F238E27FC236}">
                <a16:creationId xmlns:a16="http://schemas.microsoft.com/office/drawing/2014/main" id="{4971545B-E961-7130-58F6-3F4F3F295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15" b="11953"/>
          <a:stretch/>
        </p:blipFill>
        <p:spPr>
          <a:xfrm>
            <a:off x="20" y="10"/>
            <a:ext cx="12191979" cy="5886523"/>
          </a:xfrm>
          <a:custGeom>
            <a:avLst/>
            <a:gdLst/>
            <a:ahLst/>
            <a:cxnLst/>
            <a:rect l="l" t="t" r="r" b="b"/>
            <a:pathLst>
              <a:path w="12191999" h="5886533">
                <a:moveTo>
                  <a:pt x="4721173" y="4907914"/>
                </a:moveTo>
                <a:lnTo>
                  <a:pt x="4722109" y="4908125"/>
                </a:lnTo>
                <a:cubicBezTo>
                  <a:pt x="4721143" y="4908767"/>
                  <a:pt x="4718263" y="4909373"/>
                  <a:pt x="4717199" y="4909396"/>
                </a:cubicBezTo>
                <a:close/>
                <a:moveTo>
                  <a:pt x="0" y="0"/>
                </a:moveTo>
                <a:lnTo>
                  <a:pt x="12191999" y="0"/>
                </a:lnTo>
                <a:lnTo>
                  <a:pt x="12191999" y="5751311"/>
                </a:lnTo>
                <a:lnTo>
                  <a:pt x="12140860" y="5770509"/>
                </a:lnTo>
                <a:cubicBezTo>
                  <a:pt x="12126656" y="5772723"/>
                  <a:pt x="12093589" y="5827925"/>
                  <a:pt x="12080161" y="5826358"/>
                </a:cubicBezTo>
                <a:cubicBezTo>
                  <a:pt x="11978188" y="5850511"/>
                  <a:pt x="11967361" y="5873564"/>
                  <a:pt x="11917885" y="5861578"/>
                </a:cubicBezTo>
                <a:cubicBezTo>
                  <a:pt x="11872779" y="5859863"/>
                  <a:pt x="11928861" y="5896778"/>
                  <a:pt x="11894610" y="5883738"/>
                </a:cubicBezTo>
                <a:cubicBezTo>
                  <a:pt x="11860359" y="5870698"/>
                  <a:pt x="11736091" y="5807232"/>
                  <a:pt x="11712379" y="5783337"/>
                </a:cubicBezTo>
                <a:cubicBezTo>
                  <a:pt x="11688667" y="5759442"/>
                  <a:pt x="11627912" y="5782933"/>
                  <a:pt x="11585366" y="5740371"/>
                </a:cubicBezTo>
                <a:lnTo>
                  <a:pt x="11516470" y="5663679"/>
                </a:lnTo>
                <a:cubicBezTo>
                  <a:pt x="11468274" y="5661847"/>
                  <a:pt x="11507335" y="5626593"/>
                  <a:pt x="11462692" y="5610127"/>
                </a:cubicBezTo>
                <a:cubicBezTo>
                  <a:pt x="11417567" y="5608500"/>
                  <a:pt x="11408021" y="5556613"/>
                  <a:pt x="11369712" y="5548654"/>
                </a:cubicBezTo>
                <a:cubicBezTo>
                  <a:pt x="11354317" y="5554704"/>
                  <a:pt x="11288328" y="5499810"/>
                  <a:pt x="11273969" y="5488986"/>
                </a:cubicBezTo>
                <a:cubicBezTo>
                  <a:pt x="11231913" y="5490378"/>
                  <a:pt x="11221973" y="5480544"/>
                  <a:pt x="11195084" y="5467967"/>
                </a:cubicBezTo>
                <a:cubicBezTo>
                  <a:pt x="11164086" y="5497749"/>
                  <a:pt x="11171649" y="5471790"/>
                  <a:pt x="11143408" y="5468614"/>
                </a:cubicBezTo>
                <a:cubicBezTo>
                  <a:pt x="11125906" y="5464975"/>
                  <a:pt x="11102603" y="5460835"/>
                  <a:pt x="11085935" y="5459365"/>
                </a:cubicBezTo>
                <a:cubicBezTo>
                  <a:pt x="11057493" y="5459661"/>
                  <a:pt x="11029906" y="5441496"/>
                  <a:pt x="11030953" y="5456484"/>
                </a:cubicBezTo>
                <a:cubicBezTo>
                  <a:pt x="11007784" y="5459001"/>
                  <a:pt x="10982005" y="5463178"/>
                  <a:pt x="10951060" y="5461240"/>
                </a:cubicBezTo>
                <a:cubicBezTo>
                  <a:pt x="10885365" y="5424406"/>
                  <a:pt x="10915288" y="5460968"/>
                  <a:pt x="10857721" y="5448157"/>
                </a:cubicBezTo>
                <a:cubicBezTo>
                  <a:pt x="10806646" y="5435790"/>
                  <a:pt x="10707075" y="5402712"/>
                  <a:pt x="10644616" y="5387039"/>
                </a:cubicBezTo>
                <a:cubicBezTo>
                  <a:pt x="10616446" y="5382224"/>
                  <a:pt x="10558603" y="5371613"/>
                  <a:pt x="10519277" y="5366793"/>
                </a:cubicBezTo>
                <a:cubicBezTo>
                  <a:pt x="10495461" y="5368312"/>
                  <a:pt x="10473830" y="5354868"/>
                  <a:pt x="10445981" y="5364735"/>
                </a:cubicBezTo>
                <a:cubicBezTo>
                  <a:pt x="10436536" y="5368773"/>
                  <a:pt x="10409281" y="5367966"/>
                  <a:pt x="10383865" y="5360888"/>
                </a:cubicBezTo>
                <a:cubicBezTo>
                  <a:pt x="10374827" y="5369095"/>
                  <a:pt x="10347864" y="5360432"/>
                  <a:pt x="10336852" y="5360277"/>
                </a:cubicBezTo>
                <a:cubicBezTo>
                  <a:pt x="10323586" y="5366987"/>
                  <a:pt x="10274741" y="5357921"/>
                  <a:pt x="10261098" y="5350526"/>
                </a:cubicBezTo>
                <a:lnTo>
                  <a:pt x="10126497" y="5339011"/>
                </a:lnTo>
                <a:lnTo>
                  <a:pt x="10082166" y="5336916"/>
                </a:lnTo>
                <a:cubicBezTo>
                  <a:pt x="10074567" y="5338985"/>
                  <a:pt x="10046860" y="5337657"/>
                  <a:pt x="10039237" y="5338580"/>
                </a:cubicBezTo>
                <a:cubicBezTo>
                  <a:pt x="9998458" y="5328479"/>
                  <a:pt x="9984394" y="5327989"/>
                  <a:pt x="9960016" y="5323065"/>
                </a:cubicBezTo>
                <a:cubicBezTo>
                  <a:pt x="9918980" y="5322923"/>
                  <a:pt x="9888741" y="5326122"/>
                  <a:pt x="9847789" y="5316297"/>
                </a:cubicBezTo>
                <a:lnTo>
                  <a:pt x="9728306" y="5296090"/>
                </a:lnTo>
                <a:cubicBezTo>
                  <a:pt x="9675056" y="5305676"/>
                  <a:pt x="9602035" y="5297282"/>
                  <a:pt x="9584504" y="5284670"/>
                </a:cubicBezTo>
                <a:cubicBezTo>
                  <a:pt x="9518952" y="5270394"/>
                  <a:pt x="9415429" y="5244268"/>
                  <a:pt x="9343049" y="5238968"/>
                </a:cubicBezTo>
                <a:lnTo>
                  <a:pt x="9231367" y="5187063"/>
                </a:lnTo>
                <a:lnTo>
                  <a:pt x="9194807" y="5176984"/>
                </a:lnTo>
                <a:lnTo>
                  <a:pt x="9189243" y="5167745"/>
                </a:lnTo>
                <a:lnTo>
                  <a:pt x="9151229" y="5156543"/>
                </a:lnTo>
                <a:lnTo>
                  <a:pt x="9150207" y="5157608"/>
                </a:lnTo>
                <a:cubicBezTo>
                  <a:pt x="9147045" y="5159739"/>
                  <a:pt x="9143081" y="5160831"/>
                  <a:pt x="9137315" y="5159777"/>
                </a:cubicBezTo>
                <a:cubicBezTo>
                  <a:pt x="9138862" y="5179261"/>
                  <a:pt x="9130952" y="5165972"/>
                  <a:pt x="9113809" y="5161143"/>
                </a:cubicBezTo>
                <a:cubicBezTo>
                  <a:pt x="9112388" y="5190326"/>
                  <a:pt x="9068114" y="5155892"/>
                  <a:pt x="9053450" y="5169457"/>
                </a:cubicBezTo>
                <a:lnTo>
                  <a:pt x="9005483" y="5166172"/>
                </a:lnTo>
                <a:lnTo>
                  <a:pt x="9005198" y="5166412"/>
                </a:lnTo>
                <a:cubicBezTo>
                  <a:pt x="9003143" y="5166632"/>
                  <a:pt x="9000324" y="5166304"/>
                  <a:pt x="8996229" y="5165201"/>
                </a:cubicBezTo>
                <a:lnTo>
                  <a:pt x="8990391" y="5163140"/>
                </a:lnTo>
                <a:lnTo>
                  <a:pt x="8974334" y="5159914"/>
                </a:lnTo>
                <a:lnTo>
                  <a:pt x="8968008" y="5160614"/>
                </a:lnTo>
                <a:lnTo>
                  <a:pt x="8963045" y="5162839"/>
                </a:lnTo>
                <a:cubicBezTo>
                  <a:pt x="8954690" y="5154888"/>
                  <a:pt x="8955517" y="5145940"/>
                  <a:pt x="8928985" y="5166027"/>
                </a:cubicBezTo>
                <a:cubicBezTo>
                  <a:pt x="8898031" y="5165007"/>
                  <a:pt x="8789300" y="5150352"/>
                  <a:pt x="8752441" y="5146795"/>
                </a:cubicBezTo>
                <a:cubicBezTo>
                  <a:pt x="8719819" y="5136075"/>
                  <a:pt x="8748194" y="5149736"/>
                  <a:pt x="8707844" y="5144694"/>
                </a:cubicBezTo>
                <a:cubicBezTo>
                  <a:pt x="8671606" y="5125159"/>
                  <a:pt x="8639142" y="5141599"/>
                  <a:pt x="8596068" y="5136122"/>
                </a:cubicBezTo>
                <a:lnTo>
                  <a:pt x="8525227" y="5150964"/>
                </a:lnTo>
                <a:lnTo>
                  <a:pt x="8510980" y="5145049"/>
                </a:lnTo>
                <a:lnTo>
                  <a:pt x="8506164" y="5142048"/>
                </a:lnTo>
                <a:cubicBezTo>
                  <a:pt x="8502646" y="5140271"/>
                  <a:pt x="8500045" y="5139460"/>
                  <a:pt x="8497965" y="5139310"/>
                </a:cubicBezTo>
                <a:lnTo>
                  <a:pt x="8497591" y="5139489"/>
                </a:lnTo>
                <a:lnTo>
                  <a:pt x="8490246" y="5136439"/>
                </a:lnTo>
                <a:lnTo>
                  <a:pt x="8367179" y="5122397"/>
                </a:lnTo>
                <a:cubicBezTo>
                  <a:pt x="8362021" y="5120372"/>
                  <a:pt x="8357730" y="5120720"/>
                  <a:pt x="8353796" y="5122203"/>
                </a:cubicBezTo>
                <a:lnTo>
                  <a:pt x="8352369" y="5123043"/>
                </a:lnTo>
                <a:lnTo>
                  <a:pt x="8320101" y="5105625"/>
                </a:lnTo>
                <a:lnTo>
                  <a:pt x="8314429" y="5105299"/>
                </a:lnTo>
                <a:lnTo>
                  <a:pt x="8295170" y="5091404"/>
                </a:lnTo>
                <a:lnTo>
                  <a:pt x="8284273" y="5085581"/>
                </a:lnTo>
                <a:lnTo>
                  <a:pt x="8283146" y="5081138"/>
                </a:lnTo>
                <a:cubicBezTo>
                  <a:pt x="8280842" y="5077893"/>
                  <a:pt x="8276148" y="5075245"/>
                  <a:pt x="8266072" y="5073963"/>
                </a:cubicBezTo>
                <a:lnTo>
                  <a:pt x="8263373" y="5074193"/>
                </a:lnTo>
                <a:lnTo>
                  <a:pt x="8252030" y="5064350"/>
                </a:lnTo>
                <a:cubicBezTo>
                  <a:pt x="8248856" y="5060500"/>
                  <a:pt x="8246644" y="5056218"/>
                  <a:pt x="8245831" y="5051358"/>
                </a:cubicBezTo>
                <a:cubicBezTo>
                  <a:pt x="8181824" y="5054265"/>
                  <a:pt x="8147127" y="5020143"/>
                  <a:pt x="8090268" y="5005197"/>
                </a:cubicBezTo>
                <a:cubicBezTo>
                  <a:pt x="8025464" y="4982055"/>
                  <a:pt x="7967067" y="4960819"/>
                  <a:pt x="7905404" y="4963224"/>
                </a:cubicBezTo>
                <a:cubicBezTo>
                  <a:pt x="7835116" y="4948312"/>
                  <a:pt x="7780962" y="4946081"/>
                  <a:pt x="7718741" y="4937509"/>
                </a:cubicBezTo>
                <a:lnTo>
                  <a:pt x="7614343" y="4940980"/>
                </a:lnTo>
                <a:lnTo>
                  <a:pt x="7527539" y="4935152"/>
                </a:lnTo>
                <a:lnTo>
                  <a:pt x="7519567" y="4932599"/>
                </a:lnTo>
                <a:cubicBezTo>
                  <a:pt x="7513989" y="4931260"/>
                  <a:pt x="7510169" y="4930910"/>
                  <a:pt x="7507408" y="4931264"/>
                </a:cubicBezTo>
                <a:lnTo>
                  <a:pt x="7507036" y="4931591"/>
                </a:lnTo>
                <a:lnTo>
                  <a:pt x="7495791" y="4929639"/>
                </a:lnTo>
                <a:cubicBezTo>
                  <a:pt x="7476982" y="4925521"/>
                  <a:pt x="7422524" y="4942937"/>
                  <a:pt x="7405387" y="4937744"/>
                </a:cubicBezTo>
                <a:cubicBezTo>
                  <a:pt x="7374785" y="4940694"/>
                  <a:pt x="7333986" y="4941799"/>
                  <a:pt x="7312176" y="4947339"/>
                </a:cubicBezTo>
                <a:lnTo>
                  <a:pt x="7310849" y="4948781"/>
                </a:lnTo>
                <a:lnTo>
                  <a:pt x="7218556" y="4923532"/>
                </a:lnTo>
                <a:lnTo>
                  <a:pt x="7201098" y="4918982"/>
                </a:lnTo>
                <a:lnTo>
                  <a:pt x="7197000" y="4913624"/>
                </a:lnTo>
                <a:cubicBezTo>
                  <a:pt x="7192108" y="4910101"/>
                  <a:pt x="7184502" y="4907962"/>
                  <a:pt x="7170804" y="4908976"/>
                </a:cubicBezTo>
                <a:lnTo>
                  <a:pt x="7096984" y="4896748"/>
                </a:lnTo>
                <a:cubicBezTo>
                  <a:pt x="7061144" y="4895770"/>
                  <a:pt x="7050185" y="4894793"/>
                  <a:pt x="7018492" y="4897122"/>
                </a:cubicBezTo>
                <a:cubicBezTo>
                  <a:pt x="6937524" y="4886184"/>
                  <a:pt x="6943641" y="4862018"/>
                  <a:pt x="6904142" y="4867616"/>
                </a:cubicBezTo>
                <a:cubicBezTo>
                  <a:pt x="6871918" y="4872824"/>
                  <a:pt x="6787985" y="4853750"/>
                  <a:pt x="6708218" y="4839661"/>
                </a:cubicBezTo>
                <a:cubicBezTo>
                  <a:pt x="6649102" y="4830206"/>
                  <a:pt x="6628102" y="4816105"/>
                  <a:pt x="6549451" y="4810885"/>
                </a:cubicBezTo>
                <a:cubicBezTo>
                  <a:pt x="6472150" y="4766795"/>
                  <a:pt x="6409692" y="4790518"/>
                  <a:pt x="6317556" y="4764085"/>
                </a:cubicBezTo>
                <a:cubicBezTo>
                  <a:pt x="6297547" y="4748563"/>
                  <a:pt x="6209288" y="4765756"/>
                  <a:pt x="6168670" y="4761998"/>
                </a:cubicBezTo>
                <a:cubicBezTo>
                  <a:pt x="6128052" y="4758240"/>
                  <a:pt x="6090536" y="4744692"/>
                  <a:pt x="6073844" y="4741536"/>
                </a:cubicBezTo>
                <a:lnTo>
                  <a:pt x="6068526" y="4743073"/>
                </a:lnTo>
                <a:lnTo>
                  <a:pt x="6048634" y="4742390"/>
                </a:lnTo>
                <a:lnTo>
                  <a:pt x="6041279" y="4750739"/>
                </a:lnTo>
                <a:lnTo>
                  <a:pt x="6010088" y="4755832"/>
                </a:lnTo>
                <a:cubicBezTo>
                  <a:pt x="5998677" y="4756419"/>
                  <a:pt x="5970124" y="4755506"/>
                  <a:pt x="5957373" y="4752188"/>
                </a:cubicBezTo>
                <a:lnTo>
                  <a:pt x="5758915" y="4736496"/>
                </a:lnTo>
                <a:lnTo>
                  <a:pt x="5626957" y="4735473"/>
                </a:lnTo>
                <a:lnTo>
                  <a:pt x="5470902" y="4749493"/>
                </a:lnTo>
                <a:cubicBezTo>
                  <a:pt x="5478131" y="4762521"/>
                  <a:pt x="5439006" y="4748455"/>
                  <a:pt x="5432757" y="4760746"/>
                </a:cubicBezTo>
                <a:cubicBezTo>
                  <a:pt x="5429365" y="4770778"/>
                  <a:pt x="5391824" y="4775462"/>
                  <a:pt x="5381664" y="4778448"/>
                </a:cubicBezTo>
                <a:lnTo>
                  <a:pt x="5261760" y="4798865"/>
                </a:lnTo>
                <a:cubicBezTo>
                  <a:pt x="5251595" y="4799049"/>
                  <a:pt x="5230547" y="4807359"/>
                  <a:pt x="5222959" y="4809989"/>
                </a:cubicBezTo>
                <a:lnTo>
                  <a:pt x="5174657" y="4812979"/>
                </a:lnTo>
                <a:lnTo>
                  <a:pt x="5156551" y="4820202"/>
                </a:lnTo>
                <a:lnTo>
                  <a:pt x="5142595" y="4823602"/>
                </a:lnTo>
                <a:lnTo>
                  <a:pt x="5139593" y="4825703"/>
                </a:lnTo>
                <a:cubicBezTo>
                  <a:pt x="5133873" y="4829743"/>
                  <a:pt x="5128076" y="4833554"/>
                  <a:pt x="5121656" y="4836556"/>
                </a:cubicBezTo>
                <a:cubicBezTo>
                  <a:pt x="5108317" y="4807937"/>
                  <a:pt x="5064853" y="4857373"/>
                  <a:pt x="5065787" y="4829985"/>
                </a:cubicBezTo>
                <a:cubicBezTo>
                  <a:pt x="5028193" y="4841501"/>
                  <a:pt x="5038944" y="4812412"/>
                  <a:pt x="5011510" y="4846366"/>
                </a:cubicBezTo>
                <a:cubicBezTo>
                  <a:pt x="4937023" y="4845983"/>
                  <a:pt x="4916353" y="4832976"/>
                  <a:pt x="4840437" y="4870383"/>
                </a:cubicBezTo>
                <a:cubicBezTo>
                  <a:pt x="4806739" y="4887025"/>
                  <a:pt x="4784106" y="4898171"/>
                  <a:pt x="4762444" y="4898151"/>
                </a:cubicBezTo>
                <a:cubicBezTo>
                  <a:pt x="4741323" y="4902652"/>
                  <a:pt x="4729481" y="4905474"/>
                  <a:pt x="4723182" y="4907166"/>
                </a:cubicBezTo>
                <a:lnTo>
                  <a:pt x="4721173" y="4907914"/>
                </a:lnTo>
                <a:lnTo>
                  <a:pt x="4715524" y="4906639"/>
                </a:lnTo>
                <a:cubicBezTo>
                  <a:pt x="4680148" y="4913595"/>
                  <a:pt x="4524744" y="4914403"/>
                  <a:pt x="4515810" y="4916541"/>
                </a:cubicBezTo>
                <a:cubicBezTo>
                  <a:pt x="4457819" y="4929653"/>
                  <a:pt x="4462659" y="4930394"/>
                  <a:pt x="4428539" y="4927192"/>
                </a:cubicBezTo>
                <a:cubicBezTo>
                  <a:pt x="4423303" y="4923821"/>
                  <a:pt x="4368974" y="4930115"/>
                  <a:pt x="4362872" y="4928538"/>
                </a:cubicBezTo>
                <a:lnTo>
                  <a:pt x="4316962" y="4921923"/>
                </a:lnTo>
                <a:lnTo>
                  <a:pt x="4315106" y="4923264"/>
                </a:lnTo>
                <a:cubicBezTo>
                  <a:pt x="4306123" y="4926635"/>
                  <a:pt x="4299993" y="4926634"/>
                  <a:pt x="4295140" y="4925143"/>
                </a:cubicBezTo>
                <a:lnTo>
                  <a:pt x="4290059" y="4922226"/>
                </a:lnTo>
                <a:lnTo>
                  <a:pt x="4276138" y="4922472"/>
                </a:lnTo>
                <a:lnTo>
                  <a:pt x="4248113" y="4920148"/>
                </a:lnTo>
                <a:lnTo>
                  <a:pt x="4202046" y="4922943"/>
                </a:lnTo>
                <a:cubicBezTo>
                  <a:pt x="4201945" y="4923363"/>
                  <a:pt x="4201842" y="4923782"/>
                  <a:pt x="4201741" y="4924202"/>
                </a:cubicBezTo>
                <a:cubicBezTo>
                  <a:pt x="4200116" y="4927039"/>
                  <a:pt x="4197140" y="4929158"/>
                  <a:pt x="4191245" y="4929836"/>
                </a:cubicBezTo>
                <a:cubicBezTo>
                  <a:pt x="4204212" y="4947125"/>
                  <a:pt x="4161274" y="4945230"/>
                  <a:pt x="4142742" y="4945701"/>
                </a:cubicBezTo>
                <a:cubicBezTo>
                  <a:pt x="4124717" y="4952767"/>
                  <a:pt x="4099099" y="4966347"/>
                  <a:pt x="4083094" y="4972234"/>
                </a:cubicBezTo>
                <a:lnTo>
                  <a:pt x="4074543" y="4973069"/>
                </a:lnTo>
                <a:cubicBezTo>
                  <a:pt x="4074504" y="4973170"/>
                  <a:pt x="4074463" y="4973269"/>
                  <a:pt x="4074424" y="4973368"/>
                </a:cubicBezTo>
                <a:cubicBezTo>
                  <a:pt x="4072678" y="4974152"/>
                  <a:pt x="4069906" y="4974653"/>
                  <a:pt x="4065507" y="4974812"/>
                </a:cubicBezTo>
                <a:lnTo>
                  <a:pt x="4058951" y="4974594"/>
                </a:lnTo>
                <a:lnTo>
                  <a:pt x="4042361" y="4976215"/>
                </a:lnTo>
                <a:lnTo>
                  <a:pt x="4036993" y="4978649"/>
                </a:lnTo>
                <a:lnTo>
                  <a:pt x="4035360" y="4982316"/>
                </a:lnTo>
                <a:lnTo>
                  <a:pt x="4033775" y="4982081"/>
                </a:lnTo>
                <a:cubicBezTo>
                  <a:pt x="4021424" y="4977217"/>
                  <a:pt x="4016874" y="4968841"/>
                  <a:pt x="4004535" y="4994649"/>
                </a:cubicBezTo>
                <a:cubicBezTo>
                  <a:pt x="3976667" y="4987584"/>
                  <a:pt x="3972977" y="5002913"/>
                  <a:pt x="3936843" y="5012106"/>
                </a:cubicBezTo>
                <a:cubicBezTo>
                  <a:pt x="3920506" y="5004382"/>
                  <a:pt x="3908535" y="5009071"/>
                  <a:pt x="3897272" y="5017761"/>
                </a:cubicBezTo>
                <a:cubicBezTo>
                  <a:pt x="3861092" y="5017265"/>
                  <a:pt x="3829628" y="5031135"/>
                  <a:pt x="3789757" y="5037999"/>
                </a:cubicBezTo>
                <a:cubicBezTo>
                  <a:pt x="3741007" y="5052705"/>
                  <a:pt x="3725129" y="5054682"/>
                  <a:pt x="3682510" y="5061922"/>
                </a:cubicBezTo>
                <a:lnTo>
                  <a:pt x="3610032" y="5094193"/>
                </a:lnTo>
                <a:lnTo>
                  <a:pt x="3603852" y="5092831"/>
                </a:lnTo>
                <a:cubicBezTo>
                  <a:pt x="3599580" y="5092212"/>
                  <a:pt x="3596726" y="5092212"/>
                  <a:pt x="3594733" y="5092667"/>
                </a:cubicBezTo>
                <a:lnTo>
                  <a:pt x="3594498" y="5092936"/>
                </a:lnTo>
                <a:lnTo>
                  <a:pt x="3585975" y="5092246"/>
                </a:lnTo>
                <a:cubicBezTo>
                  <a:pt x="3571623" y="5090455"/>
                  <a:pt x="3549389" y="5104654"/>
                  <a:pt x="3536132" y="5101945"/>
                </a:cubicBezTo>
                <a:cubicBezTo>
                  <a:pt x="3513940" y="5106241"/>
                  <a:pt x="3488622" y="5099976"/>
                  <a:pt x="3473220" y="5105606"/>
                </a:cubicBezTo>
                <a:lnTo>
                  <a:pt x="3400725" y="5117654"/>
                </a:lnTo>
                <a:lnTo>
                  <a:pt x="3375935" y="5106247"/>
                </a:lnTo>
                <a:lnTo>
                  <a:pt x="3348219" y="5109860"/>
                </a:lnTo>
                <a:cubicBezTo>
                  <a:pt x="3337206" y="5110533"/>
                  <a:pt x="3327054" y="5111295"/>
                  <a:pt x="3319639" y="5114795"/>
                </a:cubicBezTo>
                <a:lnTo>
                  <a:pt x="3248529" y="5133347"/>
                </a:lnTo>
                <a:lnTo>
                  <a:pt x="3210308" y="5119794"/>
                </a:lnTo>
                <a:cubicBezTo>
                  <a:pt x="3206088" y="5117870"/>
                  <a:pt x="3200152" y="5117326"/>
                  <a:pt x="3190375" y="5119915"/>
                </a:cubicBezTo>
                <a:lnTo>
                  <a:pt x="3188145" y="5121096"/>
                </a:lnTo>
                <a:cubicBezTo>
                  <a:pt x="3182625" y="5119116"/>
                  <a:pt x="3141856" y="5121682"/>
                  <a:pt x="3108596" y="5122416"/>
                </a:cubicBezTo>
                <a:cubicBezTo>
                  <a:pt x="3055968" y="5124842"/>
                  <a:pt x="3048940" y="5117475"/>
                  <a:pt x="2988584" y="5125502"/>
                </a:cubicBezTo>
                <a:cubicBezTo>
                  <a:pt x="2928853" y="5129690"/>
                  <a:pt x="2917951" y="5124649"/>
                  <a:pt x="2876540" y="5133019"/>
                </a:cubicBezTo>
                <a:lnTo>
                  <a:pt x="2626864" y="5133771"/>
                </a:lnTo>
                <a:cubicBezTo>
                  <a:pt x="2562348" y="5111858"/>
                  <a:pt x="2563422" y="5142456"/>
                  <a:pt x="2491422" y="5135486"/>
                </a:cubicBezTo>
                <a:cubicBezTo>
                  <a:pt x="2433091" y="5200962"/>
                  <a:pt x="2455709" y="5160483"/>
                  <a:pt x="2415617" y="5168715"/>
                </a:cubicBezTo>
                <a:lnTo>
                  <a:pt x="2290098" y="5166151"/>
                </a:lnTo>
                <a:cubicBezTo>
                  <a:pt x="2257057" y="5152522"/>
                  <a:pt x="2202458" y="5187690"/>
                  <a:pt x="2161714" y="5169302"/>
                </a:cubicBezTo>
                <a:cubicBezTo>
                  <a:pt x="2122714" y="5172302"/>
                  <a:pt x="2080450" y="5180350"/>
                  <a:pt x="2056089" y="5184144"/>
                </a:cubicBezTo>
                <a:cubicBezTo>
                  <a:pt x="2019828" y="5191108"/>
                  <a:pt x="1978839" y="5203797"/>
                  <a:pt x="1944153" y="5211084"/>
                </a:cubicBezTo>
                <a:cubicBezTo>
                  <a:pt x="1925867" y="5199079"/>
                  <a:pt x="1896027" y="5224183"/>
                  <a:pt x="1847968" y="5227868"/>
                </a:cubicBezTo>
                <a:cubicBezTo>
                  <a:pt x="1827977" y="5213971"/>
                  <a:pt x="1815570" y="5230544"/>
                  <a:pt x="1777083" y="5212267"/>
                </a:cubicBezTo>
                <a:cubicBezTo>
                  <a:pt x="1775439" y="5214216"/>
                  <a:pt x="1773397" y="5216035"/>
                  <a:pt x="1771025" y="5217668"/>
                </a:cubicBezTo>
                <a:cubicBezTo>
                  <a:pt x="1757251" y="5227146"/>
                  <a:pt x="1735528" y="5228402"/>
                  <a:pt x="1722509" y="5220470"/>
                </a:cubicBezTo>
                <a:cubicBezTo>
                  <a:pt x="1691779" y="5208440"/>
                  <a:pt x="1662321" y="5203305"/>
                  <a:pt x="1633941" y="5200774"/>
                </a:cubicBezTo>
                <a:lnTo>
                  <a:pt x="1586145" y="5210184"/>
                </a:lnTo>
                <a:cubicBezTo>
                  <a:pt x="1567948" y="5215416"/>
                  <a:pt x="1545900" y="5226363"/>
                  <a:pt x="1524748" y="5232173"/>
                </a:cubicBezTo>
                <a:cubicBezTo>
                  <a:pt x="1502586" y="5235395"/>
                  <a:pt x="1478013" y="5230993"/>
                  <a:pt x="1459242" y="5245044"/>
                </a:cubicBezTo>
                <a:cubicBezTo>
                  <a:pt x="1421474" y="5260197"/>
                  <a:pt x="1374524" y="5244220"/>
                  <a:pt x="1349457" y="5280705"/>
                </a:cubicBezTo>
                <a:cubicBezTo>
                  <a:pt x="1273276" y="5302389"/>
                  <a:pt x="1121512" y="5336260"/>
                  <a:pt x="1009212" y="5361227"/>
                </a:cubicBezTo>
                <a:cubicBezTo>
                  <a:pt x="939016" y="5373529"/>
                  <a:pt x="866895" y="5370149"/>
                  <a:pt x="808572" y="5377024"/>
                </a:cubicBezTo>
                <a:cubicBezTo>
                  <a:pt x="802823" y="5374184"/>
                  <a:pt x="726016" y="5397963"/>
                  <a:pt x="719549" y="5396991"/>
                </a:cubicBezTo>
                <a:lnTo>
                  <a:pt x="698795" y="5397657"/>
                </a:lnTo>
                <a:cubicBezTo>
                  <a:pt x="689833" y="5401894"/>
                  <a:pt x="683492" y="5402495"/>
                  <a:pt x="678327" y="5401487"/>
                </a:cubicBezTo>
                <a:lnTo>
                  <a:pt x="672784" y="5399085"/>
                </a:lnTo>
                <a:lnTo>
                  <a:pt x="658406" y="5400696"/>
                </a:lnTo>
                <a:lnTo>
                  <a:pt x="629185" y="5401132"/>
                </a:lnTo>
                <a:lnTo>
                  <a:pt x="624558" y="5403782"/>
                </a:lnTo>
                <a:lnTo>
                  <a:pt x="581798" y="5408438"/>
                </a:lnTo>
                <a:cubicBezTo>
                  <a:pt x="581736" y="5408865"/>
                  <a:pt x="581671" y="5409294"/>
                  <a:pt x="581608" y="5409722"/>
                </a:cubicBezTo>
                <a:cubicBezTo>
                  <a:pt x="580204" y="5412704"/>
                  <a:pt x="577331" y="5415106"/>
                  <a:pt x="571299" y="5416358"/>
                </a:cubicBezTo>
                <a:cubicBezTo>
                  <a:pt x="551623" y="5426267"/>
                  <a:pt x="484499" y="5459654"/>
                  <a:pt x="463549" y="5469173"/>
                </a:cubicBezTo>
                <a:cubicBezTo>
                  <a:pt x="453136" y="5470720"/>
                  <a:pt x="449731" y="5472678"/>
                  <a:pt x="445606" y="5473465"/>
                </a:cubicBezTo>
                <a:lnTo>
                  <a:pt x="438799" y="5473893"/>
                </a:lnTo>
                <a:cubicBezTo>
                  <a:pt x="417222" y="5482183"/>
                  <a:pt x="343312" y="5513407"/>
                  <a:pt x="316138" y="5523213"/>
                </a:cubicBezTo>
                <a:cubicBezTo>
                  <a:pt x="298481" y="5517132"/>
                  <a:pt x="286556" y="5522972"/>
                  <a:pt x="275748" y="5532726"/>
                </a:cubicBezTo>
                <a:cubicBezTo>
                  <a:pt x="238274" y="5535784"/>
                  <a:pt x="207076" y="5552679"/>
                  <a:pt x="166496" y="5563424"/>
                </a:cubicBezTo>
                <a:lnTo>
                  <a:pt x="0" y="562988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974135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8" name="Rectangle 5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4DA3286-DF5F-962B-A2BE-BA0678293D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583126"/>
          </a:xfrm>
        </p:spPr>
        <p:txBody>
          <a:bodyPr>
            <a:normAutofit/>
          </a:bodyPr>
          <a:lstStyle/>
          <a:p>
            <a:pPr algn="r"/>
            <a:r>
              <a:rPr lang="de-DE" sz="7400" dirty="0"/>
              <a:t>Diese Highlights erwarten dich</a:t>
            </a:r>
          </a:p>
        </p:txBody>
      </p:sp>
      <p:cxnSp>
        <p:nvCxnSpPr>
          <p:cNvPr id="139" name="Straight Connector 6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D39A65CC-9316-8302-9EAF-DF915B0EDD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7481976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52897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>
            <a:extLst>
              <a:ext uri="{FF2B5EF4-FFF2-40B4-BE49-F238E27FC236}">
                <a16:creationId xmlns:a16="http://schemas.microsoft.com/office/drawing/2014/main" id="{C2563D02-0D52-90EC-55F5-24FED9D96FF7}"/>
              </a:ext>
            </a:extLst>
          </p:cNvPr>
          <p:cNvSpPr txBox="1"/>
          <p:nvPr/>
        </p:nvSpPr>
        <p:spPr>
          <a:xfrm>
            <a:off x="755373" y="5577524"/>
            <a:ext cx="10760766" cy="769441"/>
          </a:xfrm>
          <a:prstGeom prst="rect">
            <a:avLst/>
          </a:prstGeom>
          <a:solidFill>
            <a:schemeClr val="bg1">
              <a:alpha val="43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de-DE" sz="4400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Gewusst wie:</a:t>
            </a:r>
            <a:r>
              <a:rPr lang="de-DE" sz="4400" b="0" i="0" dirty="0">
                <a:effectLst/>
                <a:latin typeface="__fkGroteskNeue_598ab8"/>
              </a:rPr>
              <a:t> </a:t>
            </a:r>
            <a:r>
              <a:rPr lang="de-DE" sz="4400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so funktioniert‘s </a:t>
            </a:r>
            <a:r>
              <a:rPr lang="de-DE" sz="4400" b="0" i="0" dirty="0">
                <a:effectLst/>
                <a:latin typeface="__fkGroteskNeue_598ab8"/>
              </a:rPr>
              <a:t>🤓</a:t>
            </a:r>
            <a:endParaRPr lang="de-DE" sz="4400" dirty="0">
              <a:latin typeface="ADLaM Display" panose="020F0502020204030204" pitchFamily="2" charset="0"/>
              <a:ea typeface="ADLaM Display" panose="020F0502020204030204" pitchFamily="2" charset="0"/>
              <a:cs typeface="ADLaM Display" panose="020F0502020204030204" pitchFamily="2" charset="0"/>
            </a:endParaRPr>
          </a:p>
        </p:txBody>
      </p:sp>
      <p:pic>
        <p:nvPicPr>
          <p:cNvPr id="9" name="Grafik 8" descr="Ein Bild, das Pflanze, Zimmerpflanze, Blumentopf, Sukkulente enthält.&#10;&#10;Automatisch generierte Beschreibung">
            <a:extLst>
              <a:ext uri="{FF2B5EF4-FFF2-40B4-BE49-F238E27FC236}">
                <a16:creationId xmlns:a16="http://schemas.microsoft.com/office/drawing/2014/main" id="{433A352D-848E-2A9A-4844-AAFB350B15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73" b="8658"/>
          <a:stretch/>
        </p:blipFill>
        <p:spPr>
          <a:xfrm>
            <a:off x="0" y="0"/>
            <a:ext cx="12600618" cy="6858000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3282049B-E947-D1A2-491F-50ADA16532CF}"/>
              </a:ext>
            </a:extLst>
          </p:cNvPr>
          <p:cNvSpPr txBox="1"/>
          <p:nvPr/>
        </p:nvSpPr>
        <p:spPr>
          <a:xfrm rot="375043">
            <a:off x="1854591" y="1095808"/>
            <a:ext cx="28281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Thema besprechen  </a:t>
            </a:r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5005738F-595F-99B0-E01E-80CF66DFB6E4}"/>
              </a:ext>
            </a:extLst>
          </p:cNvPr>
          <p:cNvSpPr txBox="1"/>
          <p:nvPr/>
        </p:nvSpPr>
        <p:spPr>
          <a:xfrm rot="21005230">
            <a:off x="5102730" y="1030749"/>
            <a:ext cx="25638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Recherchieren</a:t>
            </a:r>
          </a:p>
        </p:txBody>
      </p:sp>
      <p:sp>
        <p:nvSpPr>
          <p:cNvPr id="5" name="Textfeld 4">
            <a:extLst>
              <a:ext uri="{FF2B5EF4-FFF2-40B4-BE49-F238E27FC236}">
                <a16:creationId xmlns:a16="http://schemas.microsoft.com/office/drawing/2014/main" id="{78AB93B7-B697-8036-4E09-22D4FA90D5A1}"/>
              </a:ext>
            </a:extLst>
          </p:cNvPr>
          <p:cNvSpPr txBox="1"/>
          <p:nvPr/>
        </p:nvSpPr>
        <p:spPr>
          <a:xfrm rot="580764">
            <a:off x="9402701" y="1144050"/>
            <a:ext cx="24234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dirty="0"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Präsentieren </a:t>
            </a:r>
          </a:p>
        </p:txBody>
      </p:sp>
    </p:spTree>
    <p:extLst>
      <p:ext uri="{BB962C8B-B14F-4D97-AF65-F5344CB8AC3E}">
        <p14:creationId xmlns:p14="http://schemas.microsoft.com/office/powerpoint/2010/main" val="3091143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91773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7" name="Text 4"/>
          <p:cNvSpPr/>
          <p:nvPr/>
        </p:nvSpPr>
        <p:spPr>
          <a:xfrm>
            <a:off x="3799978" y="364702"/>
            <a:ext cx="2977357" cy="20193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82"/>
              </a:lnSpc>
            </a:pPr>
            <a:r>
              <a:rPr lang="en-US" sz="1906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
</a:t>
            </a:r>
          </a:p>
          <a:p>
            <a:pPr>
              <a:lnSpc>
                <a:spcPts val="2382"/>
              </a:lnSpc>
            </a:pPr>
            <a:endParaRPr lang="en-US" sz="1906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382"/>
              </a:lnSpc>
            </a:pPr>
            <a:endParaRPr lang="en-US" sz="1906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382"/>
              </a:lnSpc>
            </a:pPr>
            <a:endParaRPr lang="en-US" sz="1906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382"/>
              </a:lnSpc>
            </a:pPr>
            <a:endParaRPr lang="en-US" sz="1906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2483440" y="1611177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1" name="Text 8"/>
          <p:cNvSpPr/>
          <p:nvPr/>
        </p:nvSpPr>
        <p:spPr>
          <a:xfrm>
            <a:off x="2727362" y="1784616"/>
            <a:ext cx="2977357" cy="60523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2800" dirty="0" err="1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Scanne</a:t>
            </a:r>
            <a:r>
              <a:rPr lang="en-US" sz="2800" dirty="0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mich</a:t>
            </a:r>
            <a:endParaRPr lang="en-US" sz="28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7799" y="2401230"/>
            <a:ext cx="2880000" cy="2880000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6126516" y="1611177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14" name="Image 2" descr="preencoded.png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2196" y="1816857"/>
            <a:ext cx="2977357" cy="372745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2483440" y="5945363"/>
            <a:ext cx="10140653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1620" u="sng" dirty="0">
                <a:solidFill>
                  <a:srgbClr val="0A988B"/>
                </a:solidFill>
                <a:latin typeface="Cabin" pitchFamily="34" charset="0"/>
                <a:ea typeface="Cabin" pitchFamily="34" charset="-122"/>
                <a:cs typeface="Cabin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https://www.youtube.com/watch?v=OoEatiGS6pM</a:t>
            </a:r>
            <a:endParaRPr lang="en-US" sz="1620" dirty="0"/>
          </a:p>
        </p:txBody>
      </p:sp>
      <p:sp>
        <p:nvSpPr>
          <p:cNvPr id="8" name="Titel 7">
            <a:extLst>
              <a:ext uri="{FF2B5EF4-FFF2-40B4-BE49-F238E27FC236}">
                <a16:creationId xmlns:a16="http://schemas.microsoft.com/office/drawing/2014/main" id="{C7AA1D93-FA05-7932-67F2-8B3C53001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Kleine Zeitreise: Die Geschichte des Glases</a:t>
            </a:r>
          </a:p>
        </p:txBody>
      </p:sp>
    </p:spTree>
    <p:extLst>
      <p:ext uri="{BB962C8B-B14F-4D97-AF65-F5344CB8AC3E}">
        <p14:creationId xmlns:p14="http://schemas.microsoft.com/office/powerpoint/2010/main" val="8806466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4041" y="2236835"/>
            <a:ext cx="720000" cy="72000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585944" y="3278435"/>
            <a:ext cx="2409230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Zu Hause</a:t>
            </a:r>
            <a:endParaRPr lang="en-US" sz="3200" dirty="0">
              <a:latin typeface="+mj-lt"/>
            </a:endParaRPr>
          </a:p>
        </p:txBody>
      </p:sp>
      <p:sp>
        <p:nvSpPr>
          <p:cNvPr id="8" name="Text 4"/>
          <p:cNvSpPr/>
          <p:nvPr/>
        </p:nvSpPr>
        <p:spPr>
          <a:xfrm>
            <a:off x="831652" y="3884414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76000" y="2236835"/>
            <a:ext cx="720000" cy="72000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4308772" y="3278435"/>
            <a:ext cx="2678907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Auf dem Schulweg</a:t>
            </a:r>
            <a:endParaRPr lang="en-US" sz="3200" dirty="0">
              <a:latin typeface="+mj-lt"/>
            </a:endParaRPr>
          </a:p>
        </p:txBody>
      </p:sp>
      <p:sp>
        <p:nvSpPr>
          <p:cNvPr id="11" name="Text 6"/>
          <p:cNvSpPr/>
          <p:nvPr/>
        </p:nvSpPr>
        <p:spPr>
          <a:xfrm>
            <a:off x="4443611" y="3884414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14645" y="2236835"/>
            <a:ext cx="720000" cy="72000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8055570" y="3278435"/>
            <a:ext cx="2409230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In der Schule</a:t>
            </a:r>
            <a:endParaRPr lang="en-US" sz="3200" dirty="0">
              <a:latin typeface="+mj-lt"/>
            </a:endParaRPr>
          </a:p>
        </p:txBody>
      </p:sp>
      <p:sp>
        <p:nvSpPr>
          <p:cNvPr id="14" name="Text 8"/>
          <p:cNvSpPr/>
          <p:nvPr/>
        </p:nvSpPr>
        <p:spPr>
          <a:xfrm>
            <a:off x="8055570" y="3884414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91528" y="4224782"/>
            <a:ext cx="720000" cy="720000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1084610" y="5253285"/>
            <a:ext cx="2409230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Beim Einkaufen</a:t>
            </a:r>
            <a:endParaRPr lang="en-US" sz="3200" dirty="0">
              <a:latin typeface="+mj-lt"/>
            </a:endParaRPr>
          </a:p>
        </p:txBody>
      </p:sp>
      <p:sp>
        <p:nvSpPr>
          <p:cNvPr id="17" name="Text 10"/>
          <p:cNvSpPr/>
          <p:nvPr/>
        </p:nvSpPr>
        <p:spPr>
          <a:xfrm>
            <a:off x="831652" y="5967115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23064" y="4224782"/>
            <a:ext cx="720000" cy="720000"/>
          </a:xfrm>
          <a:prstGeom prst="rect">
            <a:avLst/>
          </a:prstGeom>
        </p:spPr>
      </p:pic>
      <p:sp>
        <p:nvSpPr>
          <p:cNvPr id="19" name="Text 11"/>
          <p:cNvSpPr/>
          <p:nvPr/>
        </p:nvSpPr>
        <p:spPr>
          <a:xfrm>
            <a:off x="4578449" y="5253285"/>
            <a:ext cx="2409230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In der Freizeit</a:t>
            </a:r>
            <a:endParaRPr lang="en-US" sz="3200" dirty="0">
              <a:latin typeface="+mj-lt"/>
            </a:endParaRPr>
          </a:p>
        </p:txBody>
      </p:sp>
      <p:sp>
        <p:nvSpPr>
          <p:cNvPr id="20" name="Text 12"/>
          <p:cNvSpPr/>
          <p:nvPr/>
        </p:nvSpPr>
        <p:spPr>
          <a:xfrm>
            <a:off x="4443611" y="5967115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pic>
        <p:nvPicPr>
          <p:cNvPr id="21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734531" y="4224782"/>
            <a:ext cx="720000" cy="720000"/>
          </a:xfrm>
          <a:prstGeom prst="rect">
            <a:avLst/>
          </a:prstGeom>
        </p:spPr>
      </p:pic>
      <p:sp>
        <p:nvSpPr>
          <p:cNvPr id="22" name="Text 13"/>
          <p:cNvSpPr/>
          <p:nvPr/>
        </p:nvSpPr>
        <p:spPr>
          <a:xfrm>
            <a:off x="7870030" y="5253285"/>
            <a:ext cx="2409230" cy="3011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72"/>
              </a:lnSpc>
            </a:pPr>
            <a:r>
              <a:rPr lang="en-US" sz="32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In der </a:t>
            </a:r>
            <a:r>
              <a:rPr lang="en-US" sz="32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Industrie</a:t>
            </a:r>
            <a:endParaRPr lang="en-US" sz="3200" dirty="0">
              <a:latin typeface="+mj-lt"/>
            </a:endParaRPr>
          </a:p>
        </p:txBody>
      </p:sp>
      <p:sp>
        <p:nvSpPr>
          <p:cNvPr id="23" name="Text 14"/>
          <p:cNvSpPr/>
          <p:nvPr/>
        </p:nvSpPr>
        <p:spPr>
          <a:xfrm>
            <a:off x="8055570" y="5967115"/>
            <a:ext cx="3304778" cy="327620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80"/>
              </a:lnSpc>
            </a:pPr>
            <a:endParaRPr lang="en-US" sz="1612" dirty="0"/>
          </a:p>
        </p:txBody>
      </p:sp>
      <p:sp>
        <p:nvSpPr>
          <p:cNvPr id="30" name="Titel 29">
            <a:extLst>
              <a:ext uri="{FF2B5EF4-FFF2-40B4-BE49-F238E27FC236}">
                <a16:creationId xmlns:a16="http://schemas.microsoft.com/office/drawing/2014/main" id="{BCD5F863-1246-073B-F1D4-7A46F7F55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Glas begegnet dir überall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5560" y="2303003"/>
            <a:ext cx="2880000" cy="28800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2" name="Text 8"/>
          <p:cNvSpPr/>
          <p:nvPr/>
        </p:nvSpPr>
        <p:spPr>
          <a:xfrm>
            <a:off x="6295080" y="1836518"/>
            <a:ext cx="2977357" cy="121046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2000" b="1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Zur </a:t>
            </a:r>
            <a:r>
              <a:rPr lang="en-US" sz="2000" b="1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Übersichtsseite</a:t>
            </a:r>
            <a:r>
              <a:rPr lang="en-US" sz="2000" b="1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mit allen Informationen &amp; Video-Beiträgen auf Zukunft im Glas.</a:t>
            </a:r>
          </a:p>
          <a:p>
            <a:pPr algn="ctr">
              <a:lnSpc>
                <a:spcPts val="2382"/>
              </a:lnSpc>
            </a:pPr>
            <a:endParaRPr lang="en-US" sz="2000" b="1" i="1" dirty="0">
              <a:solidFill>
                <a:srgbClr val="CAD6DE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ts val="2382"/>
              </a:lnSpc>
            </a:pPr>
            <a:r>
              <a:rPr lang="en-US" sz="2000" b="1" i="1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“Glas, der </a:t>
            </a:r>
            <a:r>
              <a:rPr lang="en-US" sz="2000" b="1" i="1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Alleskönner</a:t>
            </a:r>
            <a:r>
              <a:rPr lang="en-US" sz="2000" b="1" i="1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”</a:t>
            </a:r>
            <a:endParaRPr lang="en-US" sz="2000" b="1" i="1" dirty="0">
              <a:solidFill>
                <a:srgbClr val="CAD6DE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ts val="2382"/>
              </a:lnSpc>
            </a:pPr>
            <a:r>
              <a:rPr lang="en-US" sz="2000" b="1" i="1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3" name="Text 9"/>
          <p:cNvSpPr/>
          <p:nvPr/>
        </p:nvSpPr>
        <p:spPr>
          <a:xfrm>
            <a:off x="2401285" y="5936556"/>
            <a:ext cx="11361683" cy="90785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8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https://www.zukunftimglas.de/lexikon/g/glasherstellung/</a:t>
            </a:r>
            <a:endParaRPr lang="en-US" sz="1906" dirty="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hergestellt? </a:t>
            </a:r>
            <a:r>
              <a:rPr lang="en-US" sz="40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🤔</a:t>
            </a:r>
            <a:endParaRPr lang="de-DE" sz="4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hergestellt?</a:t>
            </a:r>
            <a:r>
              <a:rPr lang="en-US" sz="40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🤔</a:t>
            </a:r>
            <a:r>
              <a:rPr lang="en-US" sz="4000" dirty="0" err="1">
                <a:ea typeface="Calibri" panose="020F0502020204030204" pitchFamily="34" charset="0"/>
                <a:cs typeface="Calibri" panose="020F0502020204030204" pitchFamily="34" charset="0"/>
              </a:rPr>
              <a:t>Hohles</a:t>
            </a:r>
            <a:r>
              <a:rPr lang="en-US" sz="4000" dirty="0">
                <a:ea typeface="Calibri" panose="020F0502020204030204" pitchFamily="34" charset="0"/>
                <a:cs typeface="Calibri" panose="020F0502020204030204" pitchFamily="34" charset="0"/>
              </a:rPr>
              <a:t> Glas</a:t>
            </a:r>
            <a:endParaRPr lang="de-DE" sz="4000" dirty="0"/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ECDE14B-E398-A82A-7117-8AD4646426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718" y="2348666"/>
            <a:ext cx="2880000" cy="2880000"/>
          </a:xfrm>
          <a:prstGeom prst="rect">
            <a:avLst/>
          </a:prstGeom>
        </p:spPr>
      </p:pic>
      <p:sp>
        <p:nvSpPr>
          <p:cNvPr id="5" name="Text 8">
            <a:extLst>
              <a:ext uri="{FF2B5EF4-FFF2-40B4-BE49-F238E27FC236}">
                <a16:creationId xmlns:a16="http://schemas.microsoft.com/office/drawing/2014/main" id="{1591FE8F-633A-85E1-CFEB-3A74EACC2EBC}"/>
              </a:ext>
            </a:extLst>
          </p:cNvPr>
          <p:cNvSpPr/>
          <p:nvPr/>
        </p:nvSpPr>
        <p:spPr>
          <a:xfrm>
            <a:off x="6457380" y="1833060"/>
            <a:ext cx="2838053" cy="99546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271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Wie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wird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braunes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Glas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hergestellt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?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Sendung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mit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der Maus (9:00 Min)</a:t>
            </a:r>
            <a:endParaRPr lang="en-US" sz="2000" dirty="0">
              <a:latin typeface="+mj-lt"/>
            </a:endParaRPr>
          </a:p>
        </p:txBody>
      </p:sp>
      <p:pic>
        <p:nvPicPr>
          <p:cNvPr id="6" name="Image 4">
            <a:hlinkClick r:id="rId5"/>
            <a:extLst>
              <a:ext uri="{FF2B5EF4-FFF2-40B4-BE49-F238E27FC236}">
                <a16:creationId xmlns:a16="http://schemas.microsoft.com/office/drawing/2014/main" id="{F450EE7A-6CD6-3E70-E374-C00E96254A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7731" y="2922731"/>
            <a:ext cx="2417349" cy="2340000"/>
          </a:xfrm>
          <a:prstGeom prst="rect">
            <a:avLst/>
          </a:prstGeom>
        </p:spPr>
      </p:pic>
      <p:sp>
        <p:nvSpPr>
          <p:cNvPr id="7" name="Text 10">
            <a:extLst>
              <a:ext uri="{FF2B5EF4-FFF2-40B4-BE49-F238E27FC236}">
                <a16:creationId xmlns:a16="http://schemas.microsoft.com/office/drawing/2014/main" id="{ECA4ED17-9B62-11BA-CC01-968374264E5F}"/>
              </a:ext>
            </a:extLst>
          </p:cNvPr>
          <p:cNvSpPr/>
          <p:nvPr/>
        </p:nvSpPr>
        <p:spPr>
          <a:xfrm>
            <a:off x="2407246" y="5939718"/>
            <a:ext cx="10082609" cy="31382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471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https://www.youtube.com/watch?v=VhIZPw3XBN0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471"/>
              </a:lnSpc>
            </a:pP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5433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hergestellt?</a:t>
            </a:r>
            <a:r>
              <a:rPr lang="en-US" sz="40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🤔</a:t>
            </a:r>
            <a:r>
              <a:rPr lang="en-US" sz="4000" dirty="0" err="1">
                <a:ea typeface="Calibri" panose="020F0502020204030204" pitchFamily="34" charset="0"/>
                <a:cs typeface="Calibri" panose="020F0502020204030204" pitchFamily="34" charset="0"/>
              </a:rPr>
              <a:t>Flaches</a:t>
            </a:r>
            <a:r>
              <a:rPr lang="en-US" sz="4000" dirty="0">
                <a:ea typeface="Calibri" panose="020F0502020204030204" pitchFamily="34" charset="0"/>
                <a:cs typeface="Calibri" panose="020F0502020204030204" pitchFamily="34" charset="0"/>
              </a:rPr>
              <a:t> Glas</a:t>
            </a:r>
            <a:endParaRPr lang="de-DE" sz="40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5135" y="2379016"/>
            <a:ext cx="2880000" cy="2880000"/>
          </a:xfrm>
          <a:prstGeom prst="rect">
            <a:avLst/>
          </a:prstGeom>
        </p:spPr>
      </p:pic>
      <p:sp>
        <p:nvSpPr>
          <p:cNvPr id="16" name="Text 8">
            <a:extLst>
              <a:ext uri="{FF2B5EF4-FFF2-40B4-BE49-F238E27FC236}">
                <a16:creationId xmlns:a16="http://schemas.microsoft.com/office/drawing/2014/main" id="{9BF87E91-A8E5-C10D-C52F-F2506E67DC76}"/>
              </a:ext>
            </a:extLst>
          </p:cNvPr>
          <p:cNvSpPr/>
          <p:nvPr/>
        </p:nvSpPr>
        <p:spPr>
          <a:xfrm>
            <a:off x="6267296" y="1773782"/>
            <a:ext cx="2977357" cy="60523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Wie entsteht flaches Glas?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Sendung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mit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der Maus </a:t>
            </a:r>
            <a:b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(7 Min.)  </a:t>
            </a:r>
            <a:endParaRPr lang="en-US" sz="2000" dirty="0">
              <a:latin typeface="+mj-lt"/>
            </a:endParaRPr>
          </a:p>
        </p:txBody>
      </p:sp>
      <p:pic>
        <p:nvPicPr>
          <p:cNvPr id="17" name="Image 2" descr="preencoded.png">
            <a:hlinkClick r:id="rId5"/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28216" y="2888666"/>
            <a:ext cx="2255516" cy="2340000"/>
          </a:xfrm>
          <a:prstGeom prst="rect">
            <a:avLst/>
          </a:prstGeom>
        </p:spPr>
      </p:pic>
      <p:sp>
        <p:nvSpPr>
          <p:cNvPr id="19" name="Text 9">
            <a:extLst>
              <a:ext uri="{FF2B5EF4-FFF2-40B4-BE49-F238E27FC236}">
                <a16:creationId xmlns:a16="http://schemas.microsoft.com/office/drawing/2014/main" id="{EF2E7490-0341-FAEE-5851-5C368BCA21D5}"/>
              </a:ext>
            </a:extLst>
          </p:cNvPr>
          <p:cNvSpPr/>
          <p:nvPr/>
        </p:nvSpPr>
        <p:spPr>
          <a:xfrm>
            <a:off x="2510829" y="5906194"/>
            <a:ext cx="10577413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471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https://www.youtube.com/watch?v=57TE8lHSzBE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92"/>
              </a:lnSpc>
            </a:pPr>
            <a:endParaRPr lang="en-US" sz="1620" dirty="0"/>
          </a:p>
        </p:txBody>
      </p:sp>
    </p:spTree>
    <p:extLst>
      <p:ext uri="{BB962C8B-B14F-4D97-AF65-F5344CB8AC3E}">
        <p14:creationId xmlns:p14="http://schemas.microsoft.com/office/powerpoint/2010/main" val="2734632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hergestellt?</a:t>
            </a:r>
            <a:r>
              <a:rPr lang="en-US" sz="4000" dirty="0">
                <a:solidFill>
                  <a:srgbClr val="000000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🤔</a:t>
            </a:r>
            <a:r>
              <a:rPr lang="en-US" sz="4000" dirty="0" err="1">
                <a:ea typeface="Calibri" panose="020F0502020204030204" pitchFamily="34" charset="0"/>
                <a:cs typeface="Calibri" panose="020F0502020204030204" pitchFamily="34" charset="0"/>
              </a:rPr>
              <a:t>Schmelztemperatur</a:t>
            </a:r>
            <a:endParaRPr lang="de-DE" sz="4000" dirty="0"/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B3787E9B-7E1E-C656-A9D1-9D4F60B53E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8862" y="2358958"/>
            <a:ext cx="2880000" cy="2880000"/>
          </a:xfrm>
          <a:prstGeom prst="rect">
            <a:avLst/>
          </a:prstGeom>
        </p:spPr>
      </p:pic>
      <p:sp>
        <p:nvSpPr>
          <p:cNvPr id="5" name="Text 8">
            <a:extLst>
              <a:ext uri="{FF2B5EF4-FFF2-40B4-BE49-F238E27FC236}">
                <a16:creationId xmlns:a16="http://schemas.microsoft.com/office/drawing/2014/main" id="{E963D9D0-5996-8810-FF43-934911FDD5AB}"/>
              </a:ext>
            </a:extLst>
          </p:cNvPr>
          <p:cNvSpPr/>
          <p:nvPr/>
        </p:nvSpPr>
        <p:spPr>
          <a:xfrm>
            <a:off x="6319180" y="1837077"/>
            <a:ext cx="2896890" cy="88314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18"/>
              </a:lnSpc>
            </a:pP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Jetzt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wird’s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super heiß. "Fahrstuhl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zum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Schmelzofen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“ N24</a:t>
            </a:r>
            <a:b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(11 Min.)</a:t>
            </a:r>
            <a:endParaRPr lang="en-US" sz="2000" dirty="0">
              <a:latin typeface="+mj-lt"/>
            </a:endParaRPr>
          </a:p>
        </p:txBody>
      </p:sp>
      <p:pic>
        <p:nvPicPr>
          <p:cNvPr id="6" name="Image 2" descr="preencoded.png">
            <a:hlinkClick r:id="rId5"/>
            <a:extLst>
              <a:ext uri="{FF2B5EF4-FFF2-40B4-BE49-F238E27FC236}">
                <a16:creationId xmlns:a16="http://schemas.microsoft.com/office/drawing/2014/main" id="{9C6C6292-8177-99F3-41C1-4A8126B99A5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63399" y="3069890"/>
            <a:ext cx="2255563" cy="2340000"/>
          </a:xfrm>
          <a:prstGeom prst="rect">
            <a:avLst/>
          </a:prstGeom>
        </p:spPr>
      </p:pic>
      <p:sp>
        <p:nvSpPr>
          <p:cNvPr id="12" name="Text 9">
            <a:extLst>
              <a:ext uri="{FF2B5EF4-FFF2-40B4-BE49-F238E27FC236}">
                <a16:creationId xmlns:a16="http://schemas.microsoft.com/office/drawing/2014/main" id="{BE646597-842E-1856-F8E0-C2C8C73DA2B9}"/>
              </a:ext>
            </a:extLst>
          </p:cNvPr>
          <p:cNvSpPr/>
          <p:nvPr/>
        </p:nvSpPr>
        <p:spPr>
          <a:xfrm>
            <a:off x="2485331" y="5878396"/>
            <a:ext cx="10291564" cy="32027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2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https://www.youtube.com/watch?v=KlpFPkdxeEI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22"/>
              </a:lnSpc>
            </a:pPr>
            <a:endParaRPr lang="en-US" sz="1576" dirty="0"/>
          </a:p>
        </p:txBody>
      </p:sp>
    </p:spTree>
    <p:extLst>
      <p:ext uri="{BB962C8B-B14F-4D97-AF65-F5344CB8AC3E}">
        <p14:creationId xmlns:p14="http://schemas.microsoft.com/office/powerpoint/2010/main" val="29872545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Warum ist Recycling so wichtig?🤔</a:t>
            </a: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5FE77FA-98A9-212A-3C54-B5C2CE2FE68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73718" y="2315799"/>
            <a:ext cx="2880000" cy="2880000"/>
          </a:xfrm>
          <a:prstGeom prst="rect">
            <a:avLst/>
          </a:prstGeom>
        </p:spPr>
      </p:pic>
      <p:sp>
        <p:nvSpPr>
          <p:cNvPr id="5" name="Text 9">
            <a:extLst>
              <a:ext uri="{FF2B5EF4-FFF2-40B4-BE49-F238E27FC236}">
                <a16:creationId xmlns:a16="http://schemas.microsoft.com/office/drawing/2014/main" id="{488C0B47-A7C8-49AE-BE0A-7EF8312D0703}"/>
              </a:ext>
            </a:extLst>
          </p:cNvPr>
          <p:cNvSpPr/>
          <p:nvPr/>
        </p:nvSpPr>
        <p:spPr>
          <a:xfrm>
            <a:off x="6295080" y="2269398"/>
            <a:ext cx="2977357" cy="121046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Zur </a:t>
            </a:r>
            <a:r>
              <a:rPr lang="en-US" sz="2000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Übersichtsseite</a:t>
            </a:r>
            <a:r>
              <a:rPr lang="en-US" sz="20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mit allen Informationen &amp; Video-Beiträgen auf Zukunft im Glas</a:t>
            </a:r>
          </a:p>
          <a:p>
            <a:pPr algn="ctr">
              <a:lnSpc>
                <a:spcPts val="2382"/>
              </a:lnSpc>
            </a:pPr>
            <a:endParaRPr lang="en-US" sz="1906" dirty="0">
              <a:solidFill>
                <a:srgbClr val="CAD6DE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ts val="2382"/>
              </a:lnSpc>
            </a:pPr>
            <a:r>
              <a:rPr lang="de-DE" sz="1906" b="1" i="1" dirty="0">
                <a:latin typeface="Abadi" panose="020B0604020104020204" pitchFamily="34" charset="0"/>
                <a:hlinkClick r:id="rId5"/>
              </a:rPr>
              <a:t>„G</a:t>
            </a:r>
            <a:r>
              <a:rPr lang="de-DE" sz="1906" b="1" i="1" dirty="0">
                <a:hlinkClick r:id="rId5"/>
              </a:rPr>
              <a:t>lasrecycling. Aus Alt mach neu“</a:t>
            </a:r>
            <a:endParaRPr lang="en-US" sz="1906" b="1" i="1" dirty="0"/>
          </a:p>
        </p:txBody>
      </p:sp>
      <p:sp>
        <p:nvSpPr>
          <p:cNvPr id="6" name="Text 10">
            <a:extLst>
              <a:ext uri="{FF2B5EF4-FFF2-40B4-BE49-F238E27FC236}">
                <a16:creationId xmlns:a16="http://schemas.microsoft.com/office/drawing/2014/main" id="{F2E14C51-FC02-E4A9-9E47-5F2DC5E8A109}"/>
              </a:ext>
            </a:extLst>
          </p:cNvPr>
          <p:cNvSpPr/>
          <p:nvPr/>
        </p:nvSpPr>
        <p:spPr>
          <a:xfrm>
            <a:off x="2415568" y="5765997"/>
            <a:ext cx="9271607" cy="6584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www.zukunftimglas.de/lexikon/g/glasrecycling</a:t>
            </a:r>
            <a:r>
              <a:rPr lang="en-US" sz="1544" u="sng" dirty="0">
                <a:solidFill>
                  <a:srgbClr val="0A988B"/>
                </a:solidFill>
                <a:latin typeface="Cabin" pitchFamily="34" charset="0"/>
                <a:ea typeface="Cabin" pitchFamily="34" charset="-122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en-US" sz="1544" u="sng" dirty="0">
              <a:solidFill>
                <a:srgbClr val="0A988B"/>
              </a:solidFill>
              <a:latin typeface="Cabin" pitchFamily="34" charset="0"/>
              <a:ea typeface="Cabin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449682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recycelt? 🤔</a:t>
            </a: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EF13147D-E94D-17A4-59BB-232E074187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1617" y="2360113"/>
            <a:ext cx="2880000" cy="2880000"/>
          </a:xfrm>
          <a:prstGeom prst="rect">
            <a:avLst/>
          </a:prstGeom>
        </p:spPr>
      </p:pic>
      <p:pic>
        <p:nvPicPr>
          <p:cNvPr id="5" name="Image 2" descr="preencoded.png">
            <a:hlinkClick r:id="rId5"/>
            <a:extLst>
              <a:ext uri="{FF2B5EF4-FFF2-40B4-BE49-F238E27FC236}">
                <a16:creationId xmlns:a16="http://schemas.microsoft.com/office/drawing/2014/main" id="{5C067B54-CA0C-3BAE-5F50-48ADE52079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7193" y="1731740"/>
            <a:ext cx="2875554" cy="3600000"/>
          </a:xfrm>
          <a:prstGeom prst="rect">
            <a:avLst/>
          </a:prstGeom>
        </p:spPr>
      </p:pic>
      <p:sp>
        <p:nvSpPr>
          <p:cNvPr id="6" name="Text 10">
            <a:extLst>
              <a:ext uri="{FF2B5EF4-FFF2-40B4-BE49-F238E27FC236}">
                <a16:creationId xmlns:a16="http://schemas.microsoft.com/office/drawing/2014/main" id="{58C7A87E-41D0-9C9B-BA74-61628F917F73}"/>
              </a:ext>
            </a:extLst>
          </p:cNvPr>
          <p:cNvSpPr/>
          <p:nvPr/>
        </p:nvSpPr>
        <p:spPr>
          <a:xfrm>
            <a:off x="2388394" y="5713799"/>
            <a:ext cx="10577413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 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https://www.youtube.com/watch?v=XysojUXvl-I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92"/>
              </a:lnSpc>
            </a:pP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92"/>
              </a:lnSpc>
            </a:pP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​</a:t>
            </a:r>
          </a:p>
        </p:txBody>
      </p:sp>
    </p:spTree>
    <p:extLst>
      <p:ext uri="{BB962C8B-B14F-4D97-AF65-F5344CB8AC3E}">
        <p14:creationId xmlns:p14="http://schemas.microsoft.com/office/powerpoint/2010/main" val="641310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Wie wird Glas recycelt? 🤔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100DD468-D54A-A903-7794-7A8672548D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67637" y="2295031"/>
            <a:ext cx="2934000" cy="2880000"/>
          </a:xfrm>
          <a:prstGeom prst="rect">
            <a:avLst/>
          </a:prstGeom>
        </p:spPr>
      </p:pic>
      <p:pic>
        <p:nvPicPr>
          <p:cNvPr id="5" name="Image 3">
            <a:hlinkClick r:id="rId5"/>
            <a:extLst>
              <a:ext uri="{FF2B5EF4-FFF2-40B4-BE49-F238E27FC236}">
                <a16:creationId xmlns:a16="http://schemas.microsoft.com/office/drawing/2014/main" id="{3665356F-7C94-FD16-24D6-0D834615EB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8178" y="1719334"/>
            <a:ext cx="3082081" cy="3600000"/>
          </a:xfrm>
          <a:prstGeom prst="rect">
            <a:avLst/>
          </a:prstGeom>
        </p:spPr>
      </p:pic>
      <p:sp>
        <p:nvSpPr>
          <p:cNvPr id="6" name="Text 10">
            <a:extLst>
              <a:ext uri="{FF2B5EF4-FFF2-40B4-BE49-F238E27FC236}">
                <a16:creationId xmlns:a16="http://schemas.microsoft.com/office/drawing/2014/main" id="{322F4748-E2D8-BC6D-06B4-B1578A913C02}"/>
              </a:ext>
            </a:extLst>
          </p:cNvPr>
          <p:cNvSpPr/>
          <p:nvPr/>
        </p:nvSpPr>
        <p:spPr>
          <a:xfrm>
            <a:off x="2540794" y="5866199"/>
            <a:ext cx="10577413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https://www.youtube.com/watch?v=X8NVrA5lHx8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​</a:t>
            </a:r>
            <a:endParaRPr lang="en-US" sz="1620" dirty="0"/>
          </a:p>
        </p:txBody>
      </p:sp>
    </p:spTree>
    <p:extLst>
      <p:ext uri="{BB962C8B-B14F-4D97-AF65-F5344CB8AC3E}">
        <p14:creationId xmlns:p14="http://schemas.microsoft.com/office/powerpoint/2010/main" val="6346811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Welche Eigenschaften hat Glas? 🤔</a:t>
            </a: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43FC0802-8505-D5C5-CECC-4DFF323BBE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1121" y="2381576"/>
            <a:ext cx="2880000" cy="2880000"/>
          </a:xfrm>
          <a:prstGeom prst="rect">
            <a:avLst/>
          </a:prstGeom>
        </p:spPr>
      </p:pic>
      <p:sp>
        <p:nvSpPr>
          <p:cNvPr id="5" name="Text 8">
            <a:extLst>
              <a:ext uri="{FF2B5EF4-FFF2-40B4-BE49-F238E27FC236}">
                <a16:creationId xmlns:a16="http://schemas.microsoft.com/office/drawing/2014/main" id="{47C6A687-F05D-F1E5-AB8D-E7C82E79814C}"/>
              </a:ext>
            </a:extLst>
          </p:cNvPr>
          <p:cNvSpPr/>
          <p:nvPr/>
        </p:nvSpPr>
        <p:spPr>
          <a:xfrm>
            <a:off x="6306244" y="2339641"/>
            <a:ext cx="2977357" cy="1210469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1906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Zur </a:t>
            </a:r>
            <a:r>
              <a:rPr lang="en-US" sz="1906" dirty="0" err="1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Übersichtsseite</a:t>
            </a:r>
            <a:r>
              <a:rPr lang="en-US" sz="1906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mit allen Informationen &amp; Video-Beiträgen auf Zukunft im Glas.</a:t>
            </a:r>
          </a:p>
          <a:p>
            <a:pPr algn="ctr">
              <a:lnSpc>
                <a:spcPts val="2382"/>
              </a:lnSpc>
            </a:pPr>
            <a:endParaRPr lang="en-US" sz="1906" dirty="0">
              <a:solidFill>
                <a:srgbClr val="CAD6DE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ts val="2382"/>
              </a:lnSpc>
            </a:pPr>
            <a:r>
              <a:rPr lang="en-US" sz="1906" i="1" dirty="0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“</a:t>
            </a:r>
            <a:r>
              <a:rPr lang="en-US" sz="1906" i="1" dirty="0" err="1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Glastrinkflasche</a:t>
            </a:r>
            <a:r>
              <a:rPr lang="en-US" sz="1906" i="1" dirty="0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” </a:t>
            </a:r>
            <a:endParaRPr lang="en-US" sz="1906" i="1" dirty="0"/>
          </a:p>
        </p:txBody>
      </p:sp>
      <p:sp>
        <p:nvSpPr>
          <p:cNvPr id="6" name="Text 9">
            <a:extLst>
              <a:ext uri="{FF2B5EF4-FFF2-40B4-BE49-F238E27FC236}">
                <a16:creationId xmlns:a16="http://schemas.microsoft.com/office/drawing/2014/main" id="{3FF98B41-77D7-D7F4-3328-BB238C1329EB}"/>
              </a:ext>
            </a:extLst>
          </p:cNvPr>
          <p:cNvSpPr/>
          <p:nvPr/>
        </p:nvSpPr>
        <p:spPr>
          <a:xfrm>
            <a:off x="2501602" y="5937696"/>
            <a:ext cx="6987680" cy="65841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www.zukunftimglas.de/lexikon/g/glasbehaelter/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863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8" name="Shape 5"/>
          <p:cNvSpPr/>
          <p:nvPr/>
        </p:nvSpPr>
        <p:spPr>
          <a:xfrm>
            <a:off x="2495003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9" name="Text 6"/>
          <p:cNvSpPr/>
          <p:nvPr/>
        </p:nvSpPr>
        <p:spPr>
          <a:xfrm>
            <a:off x="2930462" y="183651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Scanne mich</a:t>
            </a:r>
            <a:endParaRPr lang="en-US" sz="2800" dirty="0">
              <a:latin typeface="+mj-lt"/>
            </a:endParaRPr>
          </a:p>
        </p:txBody>
      </p:sp>
      <p:sp>
        <p:nvSpPr>
          <p:cNvPr id="11" name="Shape 7"/>
          <p:cNvSpPr/>
          <p:nvPr/>
        </p:nvSpPr>
        <p:spPr>
          <a:xfrm>
            <a:off x="6089400" y="1629334"/>
            <a:ext cx="3388718" cy="3960000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4" name="Text 10"/>
          <p:cNvSpPr/>
          <p:nvPr/>
        </p:nvSpPr>
        <p:spPr>
          <a:xfrm>
            <a:off x="8201719" y="4396184"/>
            <a:ext cx="2977357" cy="263327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073"/>
              </a:lnSpc>
            </a:pPr>
            <a:endParaRPr lang="en-US" sz="1296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0496DCAE-A4EB-AF72-8AA7-814D5053E6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sz="4000" dirty="0"/>
              <a:t>5 Geheimnisse von Glas </a:t>
            </a:r>
            <a:r>
              <a:rPr lang="de-DE" sz="4000" b="0" i="0" dirty="0">
                <a:effectLst/>
                <a:latin typeface="__fkGroteskNeue_598ab8"/>
              </a:rPr>
              <a:t>🤫</a:t>
            </a:r>
            <a:endParaRPr lang="de-DE" sz="4000" dirty="0"/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559FF75-BFC4-73C6-AF5B-E23879349F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21617" y="2293993"/>
            <a:ext cx="2880000" cy="2880000"/>
          </a:xfrm>
          <a:prstGeom prst="rect">
            <a:avLst/>
          </a:prstGeom>
        </p:spPr>
      </p:pic>
      <p:pic>
        <p:nvPicPr>
          <p:cNvPr id="5" name="Image 2" descr="preencoded.png">
            <a:hlinkClick r:id="rId5"/>
            <a:extLst>
              <a:ext uri="{FF2B5EF4-FFF2-40B4-BE49-F238E27FC236}">
                <a16:creationId xmlns:a16="http://schemas.microsoft.com/office/drawing/2014/main" id="{1A479FBF-5060-0120-1E51-451AAD3C97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8307" y="1829247"/>
            <a:ext cx="2875343" cy="3600000"/>
          </a:xfrm>
          <a:prstGeom prst="rect">
            <a:avLst/>
          </a:prstGeom>
        </p:spPr>
      </p:pic>
      <p:sp>
        <p:nvSpPr>
          <p:cNvPr id="6" name="Text 12">
            <a:extLst>
              <a:ext uri="{FF2B5EF4-FFF2-40B4-BE49-F238E27FC236}">
                <a16:creationId xmlns:a16="http://schemas.microsoft.com/office/drawing/2014/main" id="{F69E5027-E0BC-84EE-E4EB-E6E35803604A}"/>
              </a:ext>
            </a:extLst>
          </p:cNvPr>
          <p:cNvSpPr/>
          <p:nvPr/>
        </p:nvSpPr>
        <p:spPr>
          <a:xfrm>
            <a:off x="2410569" y="5741973"/>
            <a:ext cx="10056614" cy="3263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https://www.youtube.com/watch?v=OLYwopOlA2g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61039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5" name="Shape 2"/>
          <p:cNvSpPr/>
          <p:nvPr/>
        </p:nvSpPr>
        <p:spPr>
          <a:xfrm>
            <a:off x="807244" y="1825328"/>
            <a:ext cx="3388718" cy="3922713"/>
          </a:xfrm>
          <a:prstGeom prst="roundRect">
            <a:avLst>
              <a:gd name="adj" fmla="val 911"/>
            </a:avLst>
          </a:prstGeom>
          <a:solidFill>
            <a:srgbClr val="FCEC99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6" name="Text 3"/>
          <p:cNvSpPr/>
          <p:nvPr/>
        </p:nvSpPr>
        <p:spPr>
          <a:xfrm>
            <a:off x="1012924" y="2031008"/>
            <a:ext cx="2977357" cy="61793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82"/>
              </a:lnSpc>
            </a:pPr>
            <a:endParaRPr lang="en-US" sz="1906" dirty="0"/>
          </a:p>
        </p:txBody>
      </p:sp>
      <p:sp>
        <p:nvSpPr>
          <p:cNvPr id="7" name="Text 4"/>
          <p:cNvSpPr/>
          <p:nvPr/>
        </p:nvSpPr>
        <p:spPr>
          <a:xfrm>
            <a:off x="1012924" y="2333626"/>
            <a:ext cx="2977357" cy="272355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382"/>
              </a:lnSpc>
            </a:pPr>
            <a:r>
              <a:rPr lang="en-US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Finde nun heraus, welche Eigenschaften zu Glas gehören. Schau dir hierzu die Listen im </a:t>
            </a:r>
            <a:r>
              <a:rPr lang="en-US" sz="2000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Arbeitsblatt</a:t>
            </a:r>
            <a:r>
              <a:rPr lang="en-US" sz="2000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an und verbinde die Eigenschaften mit der Glasflasche, die zu Glas passen.</a:t>
            </a:r>
            <a:endParaRPr lang="en-US" sz="2000" dirty="0">
              <a:latin typeface="+mj-lt"/>
            </a:endParaRPr>
          </a:p>
        </p:txBody>
      </p:sp>
      <p:sp>
        <p:nvSpPr>
          <p:cNvPr id="8" name="Shape 5"/>
          <p:cNvSpPr/>
          <p:nvPr/>
        </p:nvSpPr>
        <p:spPr>
          <a:xfrm>
            <a:off x="4401642" y="1825328"/>
            <a:ext cx="3388718" cy="3922713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7322" y="2565003"/>
            <a:ext cx="2880000" cy="28800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7996039" y="1825328"/>
            <a:ext cx="3388718" cy="3922713"/>
          </a:xfrm>
          <a:prstGeom prst="roundRect">
            <a:avLst>
              <a:gd name="adj" fmla="val 911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12" name="Text 8"/>
          <p:cNvSpPr/>
          <p:nvPr/>
        </p:nvSpPr>
        <p:spPr>
          <a:xfrm>
            <a:off x="8563669" y="2094358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Arbeitsblatt</a:t>
            </a:r>
            <a:endParaRPr lang="en-US" sz="2800" dirty="0"/>
          </a:p>
        </p:txBody>
      </p:sp>
      <p:pic>
        <p:nvPicPr>
          <p:cNvPr id="13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8609" y="2592091"/>
            <a:ext cx="3315191" cy="2270521"/>
          </a:xfrm>
          <a:prstGeom prst="rect">
            <a:avLst/>
          </a:prstGeom>
        </p:spPr>
      </p:pic>
      <p:sp>
        <p:nvSpPr>
          <p:cNvPr id="14" name="Text 9"/>
          <p:cNvSpPr/>
          <p:nvPr/>
        </p:nvSpPr>
        <p:spPr>
          <a:xfrm>
            <a:off x="8201719" y="4835525"/>
            <a:ext cx="2977357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endParaRPr lang="en-US" sz="1620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9ACBCAFC-D33B-2DF6-8DBB-D29F86BEE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Kennst du dich aus? 🤔</a:t>
            </a:r>
          </a:p>
        </p:txBody>
      </p:sp>
      <p:sp>
        <p:nvSpPr>
          <p:cNvPr id="16" name="Text 8">
            <a:extLst>
              <a:ext uri="{FF2B5EF4-FFF2-40B4-BE49-F238E27FC236}">
                <a16:creationId xmlns:a16="http://schemas.microsoft.com/office/drawing/2014/main" id="{268D0AC6-4596-81A8-C246-4BF3E5A806FE}"/>
              </a:ext>
            </a:extLst>
          </p:cNvPr>
          <p:cNvSpPr/>
          <p:nvPr/>
        </p:nvSpPr>
        <p:spPr>
          <a:xfrm>
            <a:off x="5018681" y="2055813"/>
            <a:ext cx="2420442" cy="30261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382"/>
              </a:lnSpc>
            </a:pPr>
            <a:r>
              <a:rPr lang="en-US" sz="28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Scanne</a:t>
            </a:r>
            <a:r>
              <a:rPr lang="en-US" sz="2800" dirty="0">
                <a:solidFill>
                  <a:srgbClr val="CAD6DE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mich</a:t>
            </a:r>
            <a:endParaRPr lang="en-US" sz="2800" dirty="0"/>
          </a:p>
        </p:txBody>
      </p:sp>
      <p:sp>
        <p:nvSpPr>
          <p:cNvPr id="4" name="Text 12">
            <a:extLst>
              <a:ext uri="{FF2B5EF4-FFF2-40B4-BE49-F238E27FC236}">
                <a16:creationId xmlns:a16="http://schemas.microsoft.com/office/drawing/2014/main" id="{3C695E64-9598-02F9-99E8-7EE0FB3C70D8}"/>
              </a:ext>
            </a:extLst>
          </p:cNvPr>
          <p:cNvSpPr/>
          <p:nvPr/>
        </p:nvSpPr>
        <p:spPr>
          <a:xfrm>
            <a:off x="2410569" y="5741973"/>
            <a:ext cx="10056614" cy="3263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71"/>
              </a:lnSpc>
            </a:pPr>
            <a:endParaRPr lang="en-US" sz="1607" dirty="0"/>
          </a:p>
        </p:txBody>
      </p:sp>
      <p:sp>
        <p:nvSpPr>
          <p:cNvPr id="9" name="Text 12">
            <a:extLst>
              <a:ext uri="{FF2B5EF4-FFF2-40B4-BE49-F238E27FC236}">
                <a16:creationId xmlns:a16="http://schemas.microsoft.com/office/drawing/2014/main" id="{2BDE2AEB-FCC4-B7A4-670A-476E51951600}"/>
              </a:ext>
            </a:extLst>
          </p:cNvPr>
          <p:cNvSpPr/>
          <p:nvPr/>
        </p:nvSpPr>
        <p:spPr>
          <a:xfrm>
            <a:off x="1639044" y="5998033"/>
            <a:ext cx="10056614" cy="326331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de-DE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https://www.zukunftimglas.de/fileadmin/user_upload/Eigenschaften_von_Glas_erkennen.pdf</a:t>
            </a:r>
            <a:endParaRPr lang="de-DE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ts val="2571"/>
              </a:lnSpc>
            </a:pPr>
            <a:endParaRPr lang="en-US" sz="1607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-8106" y="0"/>
            <a:ext cx="12192000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7" name="Text 3"/>
          <p:cNvSpPr/>
          <p:nvPr/>
        </p:nvSpPr>
        <p:spPr>
          <a:xfrm>
            <a:off x="1336179" y="3203575"/>
            <a:ext cx="4620915" cy="2961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32"/>
              </a:lnSpc>
            </a:pPr>
            <a:endParaRPr lang="en-US" sz="1458" dirty="0"/>
          </a:p>
        </p:txBody>
      </p:sp>
      <p:sp>
        <p:nvSpPr>
          <p:cNvPr id="12" name="Text 6"/>
          <p:cNvSpPr/>
          <p:nvPr/>
        </p:nvSpPr>
        <p:spPr>
          <a:xfrm>
            <a:off x="1336179" y="6051253"/>
            <a:ext cx="4620915" cy="29616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332"/>
              </a:lnSpc>
            </a:pPr>
            <a:endParaRPr lang="en-US" sz="1458" dirty="0"/>
          </a:p>
        </p:txBody>
      </p:sp>
      <p:sp>
        <p:nvSpPr>
          <p:cNvPr id="15" name="Titel 14">
            <a:extLst>
              <a:ext uri="{FF2B5EF4-FFF2-40B4-BE49-F238E27FC236}">
                <a16:creationId xmlns:a16="http://schemas.microsoft.com/office/drawing/2014/main" id="{45EC8CC8-4940-F7A6-BD81-6B58F9FA72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>
                <a:solidFill>
                  <a:schemeClr val="bg1"/>
                </a:solidFill>
              </a:rPr>
              <a:t>Glasformen &amp; Glasbranchen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9FDCB843-1620-05F8-B488-A4B8C18C7991}"/>
              </a:ext>
            </a:extLst>
          </p:cNvPr>
          <p:cNvSpPr txBox="1"/>
          <p:nvPr/>
        </p:nvSpPr>
        <p:spPr>
          <a:xfrm>
            <a:off x="1267915" y="2075241"/>
            <a:ext cx="4681240" cy="4120178"/>
          </a:xfrm>
          <a:prstGeom prst="rect">
            <a:avLst/>
          </a:prstGeom>
          <a:noFill/>
          <a:ln w="25400" cap="flat" cmpd="sng" algn="ctr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2"/>
          </a:fontRef>
        </p:style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74608" y="2118578"/>
            <a:ext cx="1155204" cy="1155204"/>
          </a:xfrm>
          <a:prstGeom prst="rect">
            <a:avLst/>
          </a:prstGeom>
        </p:spPr>
      </p:pic>
      <p:sp>
        <p:nvSpPr>
          <p:cNvPr id="19" name="Text 2"/>
          <p:cNvSpPr/>
          <p:nvPr/>
        </p:nvSpPr>
        <p:spPr>
          <a:xfrm>
            <a:off x="1336179" y="3132638"/>
            <a:ext cx="4620915" cy="5447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/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Wie heißt die Branche, in der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flaches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Glas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hergestellt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wird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?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6179" y="4010625"/>
            <a:ext cx="1155204" cy="1155204"/>
          </a:xfrm>
          <a:prstGeom prst="rect">
            <a:avLst/>
          </a:prstGeom>
        </p:spPr>
      </p:pic>
      <p:sp>
        <p:nvSpPr>
          <p:cNvPr id="21" name="Text 5"/>
          <p:cNvSpPr/>
          <p:nvPr/>
        </p:nvSpPr>
        <p:spPr>
          <a:xfrm>
            <a:off x="1004768" y="4931462"/>
            <a:ext cx="4620915" cy="951905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/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Welche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Gegenstände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aus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flachem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Glas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kennst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du?</a:t>
            </a:r>
          </a:p>
          <a:p>
            <a:endParaRPr lang="en-US" sz="2800" dirty="0">
              <a:solidFill>
                <a:schemeClr val="bg1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22" name="Textfeld 21">
            <a:extLst>
              <a:ext uri="{FF2B5EF4-FFF2-40B4-BE49-F238E27FC236}">
                <a16:creationId xmlns:a16="http://schemas.microsoft.com/office/drawing/2014/main" id="{47104C9C-57D6-6EA4-D340-BAFD724D7FEA}"/>
              </a:ext>
            </a:extLst>
          </p:cNvPr>
          <p:cNvSpPr txBox="1"/>
          <p:nvPr/>
        </p:nvSpPr>
        <p:spPr>
          <a:xfrm>
            <a:off x="6156565" y="2075241"/>
            <a:ext cx="4681240" cy="4120178"/>
          </a:xfrm>
          <a:prstGeom prst="rect">
            <a:avLst/>
          </a:prstGeom>
          <a:noFill/>
          <a:ln w="25400" cap="flat" cmpd="sng" algn="ctr">
            <a:solidFill>
              <a:schemeClr val="accent3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4"/>
          </a:fontRef>
        </p:style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23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3626" y="2118578"/>
            <a:ext cx="1155204" cy="1155204"/>
          </a:xfrm>
          <a:prstGeom prst="rect">
            <a:avLst/>
          </a:prstGeom>
          <a:noFill/>
        </p:spPr>
      </p:pic>
      <p:sp>
        <p:nvSpPr>
          <p:cNvPr id="24" name="Text 4"/>
          <p:cNvSpPr/>
          <p:nvPr/>
        </p:nvSpPr>
        <p:spPr>
          <a:xfrm>
            <a:off x="6411279" y="3132638"/>
            <a:ext cx="4621014" cy="5447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/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Wie heißt die Branche, in der hohles Glas hergestellt wird?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63626" y="4111257"/>
            <a:ext cx="1155204" cy="1155204"/>
          </a:xfrm>
          <a:prstGeom prst="rect">
            <a:avLst/>
          </a:prstGeom>
        </p:spPr>
      </p:pic>
      <p:sp>
        <p:nvSpPr>
          <p:cNvPr id="26" name="Text 7"/>
          <p:cNvSpPr/>
          <p:nvPr/>
        </p:nvSpPr>
        <p:spPr>
          <a:xfrm>
            <a:off x="6021022" y="4985224"/>
            <a:ext cx="4621014" cy="544711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/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Welche Gegenstände aus hohlem Glas </a:t>
            </a:r>
            <a:r>
              <a:rPr lang="en-US" sz="2800" dirty="0" err="1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kennst</a:t>
            </a:r>
            <a:r>
              <a:rPr lang="en-US" sz="2800" dirty="0">
                <a:solidFill>
                  <a:schemeClr val="bg1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du?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9609" y="1622349"/>
            <a:ext cx="2880000" cy="288000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090921" y="4502349"/>
            <a:ext cx="2910483" cy="600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bin" pitchFamily="34" charset="-122"/>
                <a:cs typeface="Cabin" pitchFamily="34" charset="-120"/>
              </a:rPr>
              <a:t>Interaktives Quiz 1 
(wissen.de)</a:t>
            </a:r>
            <a:endParaRPr lang="en-US" sz="2000" dirty="0">
              <a:latin typeface="+mj-lt"/>
            </a:endParaRPr>
          </a:p>
        </p:txBody>
      </p:sp>
      <p:sp>
        <p:nvSpPr>
          <p:cNvPr id="7" name="Text 3"/>
          <p:cNvSpPr/>
          <p:nvPr/>
        </p:nvSpPr>
        <p:spPr>
          <a:xfrm>
            <a:off x="1090921" y="5271493"/>
            <a:ext cx="2910483" cy="9004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Wissenstest über | Glas-Quiz - Haben Sie den Durchblick? | </a:t>
            </a: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wissen.de</a:t>
            </a:r>
            <a:endParaRPr lang="en-US" sz="2000" dirty="0">
              <a:latin typeface="Calibi"/>
            </a:endParaRPr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54237" y="1622349"/>
            <a:ext cx="2880000" cy="28800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4465549" y="4502349"/>
            <a:ext cx="2910483" cy="600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bin" pitchFamily="34" charset="-122"/>
                <a:cs typeface="Cabin" pitchFamily="34" charset="-120"/>
              </a:rPr>
              <a:t>Interaktives Quiz 2 
(Planet Schule)</a:t>
            </a:r>
            <a:endParaRPr lang="en-US" sz="2000" dirty="0">
              <a:latin typeface="+mj-lt"/>
            </a:endParaRPr>
          </a:p>
        </p:txBody>
      </p:sp>
      <p:sp>
        <p:nvSpPr>
          <p:cNvPr id="10" name="Text 5"/>
          <p:cNvSpPr/>
          <p:nvPr/>
        </p:nvSpPr>
        <p:spPr>
          <a:xfrm>
            <a:off x="4465549" y="5271493"/>
            <a:ext cx="2910483" cy="600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Detail Quiz - Frage trifft Antwort (</a:t>
            </a: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planet-schule.de</a:t>
            </a: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)</a:t>
            </a:r>
            <a:endParaRPr lang="en-US" sz="2000" dirty="0">
              <a:latin typeface="Calibi"/>
            </a:endParaRPr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828866" y="1622349"/>
            <a:ext cx="2880000" cy="288000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7840178" y="4502349"/>
            <a:ext cx="2910483" cy="60027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dirty="0">
                <a:solidFill>
                  <a:srgbClr val="CAD6DE"/>
                </a:solidFill>
                <a:latin typeface="+mj-lt"/>
                <a:ea typeface="Cabin" pitchFamily="34" charset="-122"/>
                <a:cs typeface="Cabin" pitchFamily="34" charset="-120"/>
              </a:rPr>
              <a:t>Interaktives Quiz 3
Glas-Recycling</a:t>
            </a:r>
            <a:endParaRPr lang="en-US" sz="2000" dirty="0">
              <a:latin typeface="+mj-lt"/>
            </a:endParaRPr>
          </a:p>
        </p:txBody>
      </p:sp>
      <p:sp>
        <p:nvSpPr>
          <p:cNvPr id="13" name="Text 7"/>
          <p:cNvSpPr/>
          <p:nvPr/>
        </p:nvSpPr>
        <p:spPr>
          <a:xfrm>
            <a:off x="7840177" y="5271493"/>
            <a:ext cx="3332757" cy="90041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364"/>
              </a:lnSpc>
            </a:pP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Quiz: Wie entsorgt man Glas richtig? - Glasrecycling - </a:t>
            </a: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derStandard.at</a:t>
            </a:r>
            <a:r>
              <a:rPr lang="en-US" sz="2000" u="sng" dirty="0">
                <a:solidFill>
                  <a:srgbClr val="0A988B"/>
                </a:solidFill>
                <a:latin typeface="Calibi"/>
                <a:ea typeface="Cabin" pitchFamily="34" charset="-122"/>
                <a:cs typeface="Cabin" pitchFamily="34" charset="-120"/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› Edition Zukunft</a:t>
            </a:r>
            <a:endParaRPr lang="en-US" sz="2000" dirty="0">
              <a:latin typeface="Calibi"/>
            </a:endParaRPr>
          </a:p>
        </p:txBody>
      </p:sp>
      <p:sp>
        <p:nvSpPr>
          <p:cNvPr id="14" name="Titel 13">
            <a:extLst>
              <a:ext uri="{FF2B5EF4-FFF2-40B4-BE49-F238E27FC236}">
                <a16:creationId xmlns:a16="http://schemas.microsoft.com/office/drawing/2014/main" id="{FE96556E-0D7C-A7BC-AF83-D59D4550A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Teste dein Wissen mit einem interaktiven Quiz </a:t>
            </a:r>
            <a:r>
              <a:rPr lang="de-DE" b="0" i="0" dirty="0">
                <a:effectLst/>
                <a:latin typeface="__fkGroteskNeue_598ab8"/>
              </a:rPr>
              <a:t>🏆</a:t>
            </a:r>
            <a:endParaRPr lang="de-DE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292030" y="5667369"/>
            <a:ext cx="6179939" cy="9876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https://www.zukunftimglas.de/fileadmin/user_upload/Experiment_Essbares_Glas_AUG_2024_p.pdf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Text 1">
            <a:extLst>
              <a:ext uri="{FF2B5EF4-FFF2-40B4-BE49-F238E27FC236}">
                <a16:creationId xmlns:a16="http://schemas.microsoft.com/office/drawing/2014/main" id="{DD4EAA82-40A8-320E-DC67-6107E1D8655E}"/>
              </a:ext>
            </a:extLst>
          </p:cNvPr>
          <p:cNvSpPr/>
          <p:nvPr/>
        </p:nvSpPr>
        <p:spPr>
          <a:xfrm>
            <a:off x="5292031" y="990799"/>
            <a:ext cx="4646216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solidFill>
                  <a:srgbClr val="FFFFFF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 experimentieren</a:t>
            </a:r>
            <a:endParaRPr lang="en-US" sz="3049" dirty="0">
              <a:latin typeface="+mj-lt"/>
            </a:endParaRPr>
          </a:p>
        </p:txBody>
      </p:sp>
      <p:sp>
        <p:nvSpPr>
          <p:cNvPr id="11" name="Shape 2">
            <a:extLst>
              <a:ext uri="{FF2B5EF4-FFF2-40B4-BE49-F238E27FC236}">
                <a16:creationId xmlns:a16="http://schemas.microsoft.com/office/drawing/2014/main" id="{7BDE2FAF-7B75-CBBB-5B2A-3B643F986462}"/>
              </a:ext>
            </a:extLst>
          </p:cNvPr>
          <p:cNvSpPr/>
          <p:nvPr/>
        </p:nvSpPr>
        <p:spPr>
          <a:xfrm>
            <a:off x="4572000" y="2004284"/>
            <a:ext cx="6179939" cy="3240000"/>
          </a:xfrm>
          <a:prstGeom prst="roundRect">
            <a:avLst>
              <a:gd name="adj" fmla="val 1049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2400" dirty="0"/>
          </a:p>
        </p:txBody>
      </p:sp>
      <p:pic>
        <p:nvPicPr>
          <p:cNvPr id="12" name="Grafik 11">
            <a:extLst>
              <a:ext uri="{FF2B5EF4-FFF2-40B4-BE49-F238E27FC236}">
                <a16:creationId xmlns:a16="http://schemas.microsoft.com/office/drawing/2014/main" id="{DB4360B9-F651-0C2B-13AD-A7DBE86EA8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7958" y="2724284"/>
            <a:ext cx="2520000" cy="2520000"/>
          </a:xfrm>
          <a:prstGeom prst="rect">
            <a:avLst/>
          </a:prstGeom>
        </p:spPr>
      </p:pic>
      <p:sp>
        <p:nvSpPr>
          <p:cNvPr id="13" name="Text 3"/>
          <p:cNvSpPr/>
          <p:nvPr/>
        </p:nvSpPr>
        <p:spPr>
          <a:xfrm>
            <a:off x="4708187" y="2121587"/>
            <a:ext cx="4262438" cy="3629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859"/>
              </a:lnSpc>
            </a:pP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Essbares Glas herstellen</a:t>
            </a:r>
            <a:endParaRPr lang="en-US" sz="2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5292031" y="990799"/>
            <a:ext cx="4646216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solidFill>
                  <a:srgbClr val="FFFFFF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 experimentieren</a:t>
            </a:r>
            <a:endParaRPr lang="en-US" sz="3049" dirty="0">
              <a:latin typeface="+mj-lt"/>
            </a:endParaRPr>
          </a:p>
        </p:txBody>
      </p:sp>
      <p:sp>
        <p:nvSpPr>
          <p:cNvPr id="6" name="Shape 2"/>
          <p:cNvSpPr/>
          <p:nvPr/>
        </p:nvSpPr>
        <p:spPr>
          <a:xfrm>
            <a:off x="4572000" y="1986807"/>
            <a:ext cx="6179939" cy="3240000"/>
          </a:xfrm>
          <a:prstGeom prst="roundRect">
            <a:avLst>
              <a:gd name="adj" fmla="val 1049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2400" dirty="0"/>
          </a:p>
        </p:txBody>
      </p:sp>
      <p:sp>
        <p:nvSpPr>
          <p:cNvPr id="7" name="Text 3"/>
          <p:cNvSpPr/>
          <p:nvPr/>
        </p:nvSpPr>
        <p:spPr>
          <a:xfrm>
            <a:off x="4809603" y="2134319"/>
            <a:ext cx="4025206" cy="3629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859"/>
              </a:lnSpc>
            </a:pP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Töne mit Glas </a:t>
            </a:r>
            <a:r>
              <a:rPr lang="en-US" sz="2400" dirty="0" err="1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erzeugen</a:t>
            </a:r>
            <a:endParaRPr lang="en-US" sz="2400" dirty="0">
              <a:solidFill>
                <a:srgbClr val="CAD6D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5292030" y="5622855"/>
            <a:ext cx="6179939" cy="9876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https://www.zukunftimglas.de/fileadmin/user_upload/Experiment_Toene_mit_Glas_erzeugen_MAR_2024.pdf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D5C7228-5F87-DA22-0F6E-CC097399FD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6894" y="2706807"/>
            <a:ext cx="2520000" cy="2520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-184026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1999" y="1986647"/>
            <a:ext cx="6179939" cy="3240000"/>
          </a:xfrm>
          <a:prstGeom prst="roundRect">
            <a:avLst>
              <a:gd name="adj" fmla="val 848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7" name="Text 3"/>
          <p:cNvSpPr/>
          <p:nvPr/>
        </p:nvSpPr>
        <p:spPr>
          <a:xfrm>
            <a:off x="4641933" y="2130412"/>
            <a:ext cx="6572369" cy="7258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859"/>
              </a:lnSpc>
            </a:pP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Lichtbrechnung mit Stift u. Münze im Glas</a:t>
            </a:r>
          </a:p>
        </p:txBody>
      </p:sp>
      <p:sp>
        <p:nvSpPr>
          <p:cNvPr id="9" name="Text 4"/>
          <p:cNvSpPr/>
          <p:nvPr/>
        </p:nvSpPr>
        <p:spPr>
          <a:xfrm>
            <a:off x="5292030" y="5632495"/>
            <a:ext cx="6179939" cy="9876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https://www.zukunftimglas.de/fileadmin/user_upload/Experiment_Lichtbrechung_im_Glas_mit_Stift_Mar_24.pdf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0C23561C-AA0B-F85B-DEBF-905DDE10E2F8}"/>
              </a:ext>
            </a:extLst>
          </p:cNvPr>
          <p:cNvSpPr/>
          <p:nvPr/>
        </p:nvSpPr>
        <p:spPr>
          <a:xfrm>
            <a:off x="5292031" y="990799"/>
            <a:ext cx="4646216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solidFill>
                  <a:srgbClr val="FFFFFF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 experimentieren</a:t>
            </a:r>
            <a:endParaRPr lang="en-US" sz="3049" dirty="0">
              <a:latin typeface="+mj-lt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6472AB0B-F03A-9A3C-30B6-43BEC1D9B5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8117" y="2706647"/>
            <a:ext cx="2520000" cy="2520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7134622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72000" cy="7134622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0" y="1996028"/>
            <a:ext cx="6179939" cy="3240000"/>
          </a:xfrm>
          <a:prstGeom prst="roundRect">
            <a:avLst>
              <a:gd name="adj" fmla="val 758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 dirty="0"/>
          </a:p>
        </p:txBody>
      </p:sp>
      <p:sp>
        <p:nvSpPr>
          <p:cNvPr id="7" name="Text 3"/>
          <p:cNvSpPr/>
          <p:nvPr/>
        </p:nvSpPr>
        <p:spPr>
          <a:xfrm>
            <a:off x="5068293" y="2143233"/>
            <a:ext cx="5768578" cy="72588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algn="ctr">
              <a:lnSpc>
                <a:spcPts val="2859"/>
              </a:lnSpc>
            </a:pP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Lichtbrechnung mit Spiegel im Wasserglas</a:t>
            </a:r>
            <a:endParaRPr lang="en-US" sz="2400" dirty="0"/>
          </a:p>
        </p:txBody>
      </p:sp>
      <p:sp>
        <p:nvSpPr>
          <p:cNvPr id="9" name="Text 4"/>
          <p:cNvSpPr/>
          <p:nvPr/>
        </p:nvSpPr>
        <p:spPr>
          <a:xfrm>
            <a:off x="5292030" y="5553202"/>
            <a:ext cx="6179939" cy="9876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620" dirty="0">
                <a:solidFill>
                  <a:srgbClr val="CAD6DE"/>
                </a:solidFill>
                <a:latin typeface="Cabin" pitchFamily="34" charset="0"/>
                <a:ea typeface="Cabin" pitchFamily="34" charset="-122"/>
                <a:cs typeface="Cabin" pitchFamily="34" charset="-120"/>
              </a:rPr>
              <a:t>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https://www.zukunftimglas.de/fileadmin/user_upload/Experiment_Lichtbrechung_Spiegel_im_Wasserbeh%C3%A4lter_MAR_2024.pdf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923E0672-E0DD-237D-B892-343910A895AB}"/>
              </a:ext>
            </a:extLst>
          </p:cNvPr>
          <p:cNvSpPr/>
          <p:nvPr/>
        </p:nvSpPr>
        <p:spPr>
          <a:xfrm>
            <a:off x="5292031" y="990799"/>
            <a:ext cx="4646216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solidFill>
                  <a:srgbClr val="FFFFFF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 experimentieren</a:t>
            </a:r>
            <a:endParaRPr lang="en-US" sz="3049" dirty="0">
              <a:latin typeface="+mj-lt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2A6B07DF-2A57-0EBB-E6A9-17DA70F1F9F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13126" y="2707577"/>
            <a:ext cx="2520000" cy="2520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89948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572000" cy="6889948"/>
          </a:xfrm>
          <a:prstGeom prst="rect">
            <a:avLst/>
          </a:prstGeom>
        </p:spPr>
      </p:pic>
      <p:sp>
        <p:nvSpPr>
          <p:cNvPr id="6" name="Shape 2"/>
          <p:cNvSpPr/>
          <p:nvPr/>
        </p:nvSpPr>
        <p:spPr>
          <a:xfrm>
            <a:off x="4572000" y="1999383"/>
            <a:ext cx="6179939" cy="3240000"/>
          </a:xfrm>
          <a:prstGeom prst="roundRect">
            <a:avLst>
              <a:gd name="adj" fmla="val 807"/>
            </a:avLst>
          </a:prstGeom>
          <a:solidFill>
            <a:srgbClr val="304755"/>
          </a:solidFill>
          <a:ln/>
        </p:spPr>
        <p:txBody>
          <a:bodyPr/>
          <a:lstStyle/>
          <a:p>
            <a:endParaRPr lang="de-DE" sz="1500"/>
          </a:p>
        </p:txBody>
      </p:sp>
      <p:sp>
        <p:nvSpPr>
          <p:cNvPr id="7" name="Text 3"/>
          <p:cNvSpPr/>
          <p:nvPr/>
        </p:nvSpPr>
        <p:spPr>
          <a:xfrm>
            <a:off x="4581913" y="2108830"/>
            <a:ext cx="5316042" cy="362943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 algn="ctr">
              <a:lnSpc>
                <a:spcPts val="2859"/>
              </a:lnSpc>
            </a:pP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Flaches &amp; </a:t>
            </a:r>
            <a:r>
              <a:rPr lang="en-US" sz="2400" dirty="0" err="1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hohles</a:t>
            </a:r>
            <a:r>
              <a:rPr lang="en-US" sz="2400" dirty="0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 Glas </a:t>
            </a:r>
            <a:r>
              <a:rPr lang="en-US" sz="2400" dirty="0" err="1">
                <a:solidFill>
                  <a:srgbClr val="CAD6D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bemalen</a:t>
            </a:r>
            <a:endParaRPr lang="en-US" sz="2400" dirty="0">
              <a:solidFill>
                <a:srgbClr val="CAD6DE"/>
              </a:solidFill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Text 4"/>
          <p:cNvSpPr/>
          <p:nvPr/>
        </p:nvSpPr>
        <p:spPr>
          <a:xfrm>
            <a:off x="5292030" y="5642380"/>
            <a:ext cx="6179939" cy="987623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>
              <a:lnSpc>
                <a:spcPts val="2592"/>
              </a:lnSpc>
            </a:pP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​</a:t>
            </a:r>
            <a:r>
              <a:rPr lang="en-US" sz="1906" u="sng" dirty="0">
                <a:solidFill>
                  <a:srgbClr val="0A988B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https://www.zukunftimglas.de/fileadmin/user_upload/Experiment_Glas_bemalen_MAR_2024.pdf</a:t>
            </a:r>
            <a:endParaRPr lang="en-US" sz="1906" u="sng" dirty="0">
              <a:solidFill>
                <a:srgbClr val="0A988B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B02D4813-A193-53D5-2513-AB4CEC957D3E}"/>
              </a:ext>
            </a:extLst>
          </p:cNvPr>
          <p:cNvSpPr/>
          <p:nvPr/>
        </p:nvSpPr>
        <p:spPr>
          <a:xfrm>
            <a:off x="5292031" y="990799"/>
            <a:ext cx="4646216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solidFill>
                  <a:srgbClr val="FFFFFF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Wir experimentieren</a:t>
            </a:r>
            <a:endParaRPr lang="en-US" sz="3049" dirty="0">
              <a:latin typeface="+mj-lt"/>
            </a:endParaRPr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428C86A8-6593-750E-5468-A0212E65E2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86894" y="2719383"/>
            <a:ext cx="2520000" cy="2520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12836"/>
          </a:solidFill>
          <a:ln/>
        </p:spPr>
        <p:txBody>
          <a:bodyPr/>
          <a:lstStyle/>
          <a:p>
            <a:endParaRPr lang="de-DE" sz="15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4636490" cy="685800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62555" y="1579113"/>
            <a:ext cx="4186733" cy="483989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3812"/>
              </a:lnSpc>
            </a:pPr>
            <a:r>
              <a:rPr lang="en-US" sz="3049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Zwischenreflexion</a:t>
            </a:r>
            <a:endParaRPr lang="en-US" sz="3049" dirty="0"/>
          </a:p>
        </p:txBody>
      </p:sp>
      <p:sp>
        <p:nvSpPr>
          <p:cNvPr id="7" name="Text 3"/>
          <p:cNvSpPr/>
          <p:nvPr/>
        </p:nvSpPr>
        <p:spPr>
          <a:xfrm>
            <a:off x="5263301" y="1449930"/>
            <a:ext cx="5850831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4000" dirty="0">
                <a:solidFill>
                  <a:srgbClr val="CAD6DE"/>
                </a:solidFill>
                <a:ea typeface="Cabin" pitchFamily="34" charset="-122"/>
                <a:cs typeface="Cabin" pitchFamily="34" charset="-120"/>
              </a:rPr>
              <a:t>Was ist dir leicht gefallen?</a:t>
            </a:r>
            <a:endParaRPr lang="en-US" sz="4000" dirty="0"/>
          </a:p>
        </p:txBody>
      </p:sp>
      <p:sp>
        <p:nvSpPr>
          <p:cNvPr id="9" name="Text 5"/>
          <p:cNvSpPr/>
          <p:nvPr/>
        </p:nvSpPr>
        <p:spPr>
          <a:xfrm>
            <a:off x="5263301" y="2262467"/>
            <a:ext cx="5850831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4000" dirty="0">
                <a:solidFill>
                  <a:srgbClr val="CAD6DE"/>
                </a:solidFill>
                <a:ea typeface="Cabin" pitchFamily="34" charset="-122"/>
                <a:cs typeface="Cabin" pitchFamily="34" charset="-120"/>
              </a:rPr>
              <a:t>Was ist dir schwer gefallen?</a:t>
            </a:r>
            <a:endParaRPr lang="en-US" sz="4000" dirty="0"/>
          </a:p>
        </p:txBody>
      </p:sp>
      <p:sp>
        <p:nvSpPr>
          <p:cNvPr id="11" name="Text 7"/>
          <p:cNvSpPr/>
          <p:nvPr/>
        </p:nvSpPr>
        <p:spPr>
          <a:xfrm>
            <a:off x="5263301" y="3081803"/>
            <a:ext cx="5850831" cy="329208"/>
          </a:xfrm>
          <a:prstGeom prst="rect">
            <a:avLst/>
          </a:prstGeom>
          <a:noFill/>
          <a:ln/>
        </p:spPr>
        <p:txBody>
          <a:bodyPr wrap="none" rtlCol="0" anchor="t"/>
          <a:lstStyle/>
          <a:p>
            <a:pPr>
              <a:lnSpc>
                <a:spcPts val="2592"/>
              </a:lnSpc>
            </a:pPr>
            <a:r>
              <a:rPr lang="en-US" sz="4000" dirty="0">
                <a:solidFill>
                  <a:srgbClr val="CAD6DE"/>
                </a:solidFill>
                <a:ea typeface="Cabin" pitchFamily="34" charset="-122"/>
                <a:cs typeface="Cabin" pitchFamily="34" charset="-120"/>
              </a:rPr>
              <a:t>Was hat dich überrascht?</a:t>
            </a:r>
            <a:endParaRPr lang="en-US" sz="4000" dirty="0"/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54A291F-78FD-B5FA-D682-3E6E1E74A540}"/>
              </a:ext>
            </a:extLst>
          </p:cNvPr>
          <p:cNvSpPr txBox="1"/>
          <p:nvPr/>
        </p:nvSpPr>
        <p:spPr>
          <a:xfrm>
            <a:off x="615904" y="1703826"/>
            <a:ext cx="34046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800" dirty="0">
                <a:solidFill>
                  <a:schemeClr val="bg2"/>
                </a:solidFill>
                <a:latin typeface="ADLaM Display" panose="020F0502020204030204" pitchFamily="2" charset="0"/>
                <a:ea typeface="ADLaM Display" panose="020F0502020204030204" pitchFamily="2" charset="0"/>
                <a:cs typeface="ADLaM Display" panose="020F0502020204030204" pitchFamily="2" charset="0"/>
              </a:rPr>
              <a:t>Zwischenreflexion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0D6D3E-D7F9-4591-9CA9-DDF4DB1F73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26276AC-74E0-30EF-3FA4-A32996E800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2766" y="1270316"/>
            <a:ext cx="5113360" cy="215868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4800" dirty="0" err="1"/>
              <a:t>Wir</a:t>
            </a:r>
            <a:r>
              <a:rPr lang="en-US" sz="4800" dirty="0"/>
              <a:t> </a:t>
            </a:r>
            <a:r>
              <a:rPr lang="en-US" sz="4800" dirty="0" err="1"/>
              <a:t>entdecken</a:t>
            </a:r>
            <a:r>
              <a:rPr lang="en-US" sz="4800" dirty="0"/>
              <a:t> </a:t>
            </a:r>
            <a:r>
              <a:rPr lang="en-US" sz="4800" dirty="0" err="1"/>
              <a:t>Berufe</a:t>
            </a:r>
            <a:r>
              <a:rPr lang="en-US" sz="4800" dirty="0"/>
              <a:t> </a:t>
            </a:r>
            <a:r>
              <a:rPr lang="en-US" sz="4800" dirty="0" err="1"/>
              <a:t>mit</a:t>
            </a:r>
            <a:r>
              <a:rPr lang="en-US" sz="4800" dirty="0"/>
              <a:t> der VR-Brille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4C9F2B0-1044-46EB-8AEB-C3BFFDE6C2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4068664" cy="6858000"/>
          </a:xfrm>
          <a:prstGeom prst="rect">
            <a:avLst/>
          </a:prstGeom>
          <a:gradFill>
            <a:gsLst>
              <a:gs pos="26000">
                <a:srgbClr val="000000"/>
              </a:gs>
              <a:gs pos="100000">
                <a:schemeClr val="accent1"/>
              </a:gs>
            </a:gsLst>
            <a:lin ang="9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28B54C3-B57B-472A-B96E-1FCB67093D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23336" y="-3"/>
            <a:ext cx="3611463" cy="6858000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6000"/>
                </a:schemeClr>
              </a:gs>
              <a:gs pos="100000">
                <a:srgbClr val="000000">
                  <a:alpha val="52000"/>
                </a:srgb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DB3C429-F8DA-49B9-AF84-21996FCF7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230721" y="-107390"/>
            <a:ext cx="3853890" cy="4068665"/>
          </a:xfrm>
          <a:prstGeom prst="rect">
            <a:avLst/>
          </a:prstGeom>
          <a:gradFill>
            <a:gsLst>
              <a:gs pos="0">
                <a:srgbClr val="000000">
                  <a:alpha val="34000"/>
                </a:srgbClr>
              </a:gs>
              <a:gs pos="96000">
                <a:schemeClr val="accent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Bildplatzhalter 13" descr="Ein Bild, das Person, Kleidung, Menschliches Gesicht, Im Haus enthält.&#10;&#10;Automatisch generierte Beschreibung">
            <a:extLst>
              <a:ext uri="{FF2B5EF4-FFF2-40B4-BE49-F238E27FC236}">
                <a16:creationId xmlns:a16="http://schemas.microsoft.com/office/drawing/2014/main" id="{8337B736-49E5-1C9D-8F83-58368A5524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02" b="3"/>
          <a:stretch/>
        </p:blipFill>
        <p:spPr>
          <a:xfrm>
            <a:off x="6096000" y="1012536"/>
            <a:ext cx="4756162" cy="4756162"/>
          </a:xfrm>
          <a:custGeom>
            <a:avLst/>
            <a:gdLst/>
            <a:ahLst/>
            <a:cxnLst/>
            <a:rect l="l" t="t" r="r" b="b"/>
            <a:pathLst>
              <a:path w="5031136" h="5031136">
                <a:moveTo>
                  <a:pt x="2515568" y="0"/>
                </a:moveTo>
                <a:cubicBezTo>
                  <a:pt x="3904878" y="0"/>
                  <a:pt x="5031136" y="1126258"/>
                  <a:pt x="5031136" y="2515568"/>
                </a:cubicBezTo>
                <a:cubicBezTo>
                  <a:pt x="5031136" y="3904878"/>
                  <a:pt x="3904878" y="5031136"/>
                  <a:pt x="2515568" y="5031136"/>
                </a:cubicBezTo>
                <a:cubicBezTo>
                  <a:pt x="1126258" y="5031136"/>
                  <a:pt x="0" y="3904878"/>
                  <a:pt x="0" y="2515568"/>
                </a:cubicBezTo>
                <a:cubicBezTo>
                  <a:pt x="0" y="1126258"/>
                  <a:pt x="1126258" y="0"/>
                  <a:pt x="2515568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542575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4662957" cy="1395022"/>
          </a:xfrm>
        </p:spPr>
        <p:txBody>
          <a:bodyPr vert="horz" lIns="91440" tIns="45720" rIns="91440" bIns="45720" rtlCol="0" anchor="t">
            <a:normAutofit fontScale="40000" lnSpcReduction="20000"/>
          </a:bodyPr>
          <a:lstStyle/>
          <a:p>
            <a:pPr marL="0" indent="0">
              <a:buNone/>
            </a:pPr>
            <a:r>
              <a:rPr lang="de-DE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90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Mechatroniker</a:t>
            </a:r>
            <a:r>
              <a:rPr lang="en-US" sz="90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endParaRPr lang="en-US" sz="4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44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https://www.zukunftimglas.de/ausbildungsberufe/mechatronikerin/</a:t>
            </a:r>
            <a:endParaRPr lang="en-US" sz="4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4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Grafik 10">
            <a:extLst>
              <a:ext uri="{FF2B5EF4-FFF2-40B4-BE49-F238E27FC236}">
                <a16:creationId xmlns:a16="http://schemas.microsoft.com/office/drawing/2014/main" id="{069EF16C-9371-8E77-FA70-871973034B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7600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6019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32500" lnSpcReduction="20000"/>
          </a:bodyPr>
          <a:lstStyle/>
          <a:p>
            <a:pPr marL="0" indent="0">
              <a:buNone/>
            </a:pPr>
            <a:r>
              <a:rPr lang="de-DE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111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Verfahrensmechaniker</a:t>
            </a:r>
            <a:r>
              <a:rPr lang="en-US" sz="111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 </a:t>
            </a:r>
            <a:r>
              <a:rPr lang="en-US" sz="111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Glastechnik</a:t>
            </a:r>
            <a:endParaRPr lang="en-US" sz="111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https://www.zukunftimglas.de/ausbildungsberufe/verfahrensmechanikerin-glastechnik/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8D0E1544-12E3-4847-9042-B06E20873B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6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81355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r>
              <a:rPr lang="en-US" sz="34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🔎</a:t>
            </a:r>
            <a:r>
              <a:rPr lang="en-US" sz="51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Elektroniker</a:t>
            </a:r>
            <a:r>
              <a:rPr lang="en-US" sz="51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https://www.zukunftimglas.de/ausbildungsberufe/elektronikerin/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CCA64FF-92B4-5227-0F05-62A648208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5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2296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de-DE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5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Flachglastechnologe</a:t>
            </a:r>
            <a:r>
              <a:rPr lang="en-US" sz="65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https://www.zukunftimglas.de/ausbildungsberufe/flachglastechnologein/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44B4D9D9-0F2C-2F02-4664-B0E661338A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5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27748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de-DE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5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Fachkraft</a:t>
            </a:r>
            <a:r>
              <a:rPr lang="en-US" sz="65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65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Lagerlogist</a:t>
            </a:r>
            <a:r>
              <a:rPr lang="en-US" sz="65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https://www.zukunftimglas.de/ausbildungsberufe/fachkraft-lagerlogistik/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E96FB97A-120B-314A-B6DB-81DB67D8A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2710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5756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de-DE" sz="44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5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Industriemechaniker</a:t>
            </a:r>
            <a:r>
              <a:rPr lang="en-US" sz="65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https://www.zukunftimglas.de/ausbildungsberufe/industriemechanikerin/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4B65E4E-5033-83A6-01BA-F79CAC3567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5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0011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55000" lnSpcReduction="20000"/>
          </a:bodyPr>
          <a:lstStyle/>
          <a:p>
            <a:pPr marL="0" indent="0">
              <a:buNone/>
            </a:pPr>
            <a:r>
              <a:rPr lang="de-DE" sz="51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</a:t>
            </a:r>
            <a:r>
              <a:rPr lang="de-DE" sz="9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65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Industriekaufmann</a:t>
            </a:r>
            <a:r>
              <a:rPr lang="en-US" sz="6500" dirty="0">
                <a:solidFill>
                  <a:srgbClr val="FFFFFF"/>
                </a:solidFill>
              </a:rPr>
              <a:t>/frau</a:t>
            </a:r>
            <a:endParaRPr lang="en-US" sz="65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https://www.zukunftimglas.de/ausbildungsberufe/industriekaufmannfrau/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5E15747E-B877-7A91-D62A-4E9D3BC6B0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872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93343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de-DE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Technischer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/e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Produktdesigner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/in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https://www.zukunftimglas.de/ausbildungsberufe/technischer-produktdesignerin/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A1790B36-C83E-78B3-2D17-7FA534D3EA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438" y="562853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9300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de-DE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Duales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technisches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Studium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https://www.zukunftimglas.de/ausbildungsberufe/technisches-studium/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B5B34D18-1EE2-FBD3-182E-6151F8D9D0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5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188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31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el 5">
            <a:extLst>
              <a:ext uri="{FF2B5EF4-FFF2-40B4-BE49-F238E27FC236}">
                <a16:creationId xmlns:a16="http://schemas.microsoft.com/office/drawing/2014/main" id="{6D8631BD-67A1-A0A2-CCAF-4D28FDC14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3442" y="921715"/>
            <a:ext cx="5163022" cy="263599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Wir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lernen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verschiedene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Berufe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der Glasindustrie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kennen</a:t>
            </a:r>
            <a:endParaRPr lang="en-US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4" name="Rectangle 33">
            <a:extLst>
              <a:ext uri="{FF2B5EF4-FFF2-40B4-BE49-F238E27FC236}">
                <a16:creationId xmlns:a16="http://schemas.microsoft.com/office/drawing/2014/main" id="{BC05CA36-AD6A-4ABF-9A05-52E5A143D2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4022214"/>
            <a:ext cx="12192000" cy="2835786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ectangle 35">
            <a:extLst>
              <a:ext uri="{FF2B5EF4-FFF2-40B4-BE49-F238E27FC236}">
                <a16:creationId xmlns:a16="http://schemas.microsoft.com/office/drawing/2014/main" id="{D4331EE8-85A4-4588-8D9E-70E534D477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4022220"/>
            <a:ext cx="8153398" cy="2835780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37">
            <a:extLst>
              <a:ext uri="{FF2B5EF4-FFF2-40B4-BE49-F238E27FC236}">
                <a16:creationId xmlns:a16="http://schemas.microsoft.com/office/drawing/2014/main" id="{49D6C862-61CC-4B46-8080-96583D653B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4022219"/>
            <a:ext cx="12253472" cy="2835781"/>
          </a:xfrm>
          <a:prstGeom prst="rect">
            <a:avLst/>
          </a:prstGeom>
          <a:gradFill>
            <a:gsLst>
              <a:gs pos="3900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72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E395B3F2-7019-EB56-6947-275F15278B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442" y="4541263"/>
            <a:ext cx="5348890" cy="1395022"/>
          </a:xfrm>
        </p:spPr>
        <p:txBody>
          <a:bodyPr vert="horz" lIns="91440" tIns="45720" rIns="91440" bIns="45720" rtlCol="0" anchor="t">
            <a:normAutofit fontScale="47500" lnSpcReduction="20000"/>
          </a:bodyPr>
          <a:lstStyle/>
          <a:p>
            <a:pPr marL="0" indent="0">
              <a:buNone/>
            </a:pPr>
            <a:r>
              <a:rPr lang="de-DE" sz="60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🔎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Duales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7600" kern="1200" dirty="0" err="1">
                <a:solidFill>
                  <a:srgbClr val="FFFFFF"/>
                </a:solidFill>
                <a:latin typeface="+mn-lt"/>
                <a:ea typeface="+mn-ea"/>
                <a:cs typeface="+mn-cs"/>
              </a:rPr>
              <a:t>kaufmännisches</a:t>
            </a:r>
            <a:r>
              <a:rPr lang="en-US" sz="7600" kern="1200" dirty="0">
                <a:solidFill>
                  <a:srgbClr val="FFFFFF"/>
                </a:solidFill>
                <a:latin typeface="+mn-lt"/>
                <a:ea typeface="+mn-ea"/>
                <a:cs typeface="+mn-cs"/>
              </a:rPr>
              <a:t> Studium</a:t>
            </a:r>
          </a:p>
          <a:p>
            <a:pPr marL="0" indent="0">
              <a:buNone/>
            </a:pPr>
            <a:r>
              <a:rPr lang="en-US" sz="4000" kern="1200" dirty="0">
                <a:solidFill>
                  <a:srgbClr val="FFFFFF"/>
                </a:solidFill>
                <a:latin typeface="+mn-lt"/>
                <a:ea typeface="+mn-ea"/>
                <a:cs typeface="+mn-cs"/>
                <a:hlinkClick r:id="rId2"/>
              </a:rPr>
              <a:t>https://www.zukunftimglas.de/ausbildungsberufe/kaufmaennisches-studium/</a:t>
            </a: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  <a:p>
            <a:pPr marL="0" indent="0">
              <a:buNone/>
            </a:pPr>
            <a:endParaRPr lang="en-US" sz="4000" kern="1200" dirty="0">
              <a:solidFill>
                <a:srgbClr val="FFFFFF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7" name="Rectangle 39">
            <a:extLst>
              <a:ext uri="{FF2B5EF4-FFF2-40B4-BE49-F238E27FC236}">
                <a16:creationId xmlns:a16="http://schemas.microsoft.com/office/drawing/2014/main" id="{E37EECFC-A684-4391-AE85-4CDAF5565F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6400797"/>
            <a:ext cx="12191998" cy="457203"/>
          </a:xfrm>
          <a:prstGeom prst="rect">
            <a:avLst/>
          </a:prstGeom>
          <a:gradFill>
            <a:gsLst>
              <a:gs pos="0">
                <a:srgbClr val="000000">
                  <a:alpha val="43000"/>
                </a:srgbClr>
              </a:gs>
              <a:gs pos="79000">
                <a:schemeClr val="accent1">
                  <a:lumMod val="75000"/>
                  <a:alpha val="2200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17139D9F-23F7-7283-E595-C82C9FFCAB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2165" y="536285"/>
            <a:ext cx="5400000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9671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8" name="Rectangle 247">
            <a:extLst>
              <a:ext uri="{FF2B5EF4-FFF2-40B4-BE49-F238E27FC236}">
                <a16:creationId xmlns:a16="http://schemas.microsoft.com/office/drawing/2014/main" id="{2151139A-886F-4B97-8815-729AD3831B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250" name="Rectangle 249">
            <a:extLst>
              <a:ext uri="{FF2B5EF4-FFF2-40B4-BE49-F238E27FC236}">
                <a16:creationId xmlns:a16="http://schemas.microsoft.com/office/drawing/2014/main" id="{AB5E08C4-8CDD-4623-A5B8-E998C6DEE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-1500"/>
            <a:ext cx="12191998" cy="6858000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2" name="Rectangle 251">
            <a:extLst>
              <a:ext uri="{FF2B5EF4-FFF2-40B4-BE49-F238E27FC236}">
                <a16:creationId xmlns:a16="http://schemas.microsoft.com/office/drawing/2014/main" id="{AFFC87AC-C919-4FE5-BAC3-39509E001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635" y="-1500"/>
            <a:ext cx="8119933" cy="6858001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4" name="Rectangle 253">
            <a:extLst>
              <a:ext uri="{FF2B5EF4-FFF2-40B4-BE49-F238E27FC236}">
                <a16:creationId xmlns:a16="http://schemas.microsoft.com/office/drawing/2014/main" id="{7D0659F6-0853-468D-B1B2-44FDBE98B8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9272" y="-3000"/>
            <a:ext cx="12201265" cy="6859501"/>
          </a:xfrm>
          <a:prstGeom prst="rect">
            <a:avLst/>
          </a:prstGeom>
          <a:gradFill>
            <a:gsLst>
              <a:gs pos="0">
                <a:srgbClr val="000000">
                  <a:alpha val="71765"/>
                </a:srgbClr>
              </a:gs>
              <a:gs pos="100000">
                <a:schemeClr val="accent1">
                  <a:alpha val="24000"/>
                </a:scheme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6" name="Rectangle 255">
            <a:extLst>
              <a:ext uri="{FF2B5EF4-FFF2-40B4-BE49-F238E27FC236}">
                <a16:creationId xmlns:a16="http://schemas.microsoft.com/office/drawing/2014/main" id="{15F33878-D502-4FFA-8ACE-F2AECDB2A2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78536" y="0"/>
            <a:ext cx="11718098" cy="6858000"/>
          </a:xfrm>
          <a:prstGeom prst="rect">
            <a:avLst/>
          </a:prstGeom>
          <a:gradFill>
            <a:gsLst>
              <a:gs pos="19000">
                <a:srgbClr val="000000">
                  <a:alpha val="62000"/>
                </a:srgbClr>
              </a:gs>
              <a:gs pos="100000">
                <a:schemeClr val="accent1">
                  <a:lumMod val="75000"/>
                  <a:alpha val="44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789CB3ED-0A82-CE28-3603-0EAA1F255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2639" y="561203"/>
            <a:ext cx="9932691" cy="1165996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4800" dirty="0" err="1">
                <a:solidFill>
                  <a:srgbClr val="FFFFFF"/>
                </a:solidFill>
              </a:rPr>
              <a:t>Welchen</a:t>
            </a:r>
            <a:r>
              <a:rPr lang="en-US" sz="4800" dirty="0">
                <a:solidFill>
                  <a:srgbClr val="FFFFFF"/>
                </a:solidFill>
              </a:rPr>
              <a:t> </a:t>
            </a:r>
            <a:r>
              <a:rPr lang="en-US" sz="4800" dirty="0" err="1">
                <a:solidFill>
                  <a:srgbClr val="FFFFFF"/>
                </a:solidFill>
              </a:rPr>
              <a:t>Beruf</a:t>
            </a:r>
            <a:r>
              <a:rPr lang="en-US" sz="4800" dirty="0">
                <a:solidFill>
                  <a:srgbClr val="FFFFFF"/>
                </a:solidFill>
              </a:rPr>
              <a:t> hast du </a:t>
            </a:r>
            <a:r>
              <a:rPr lang="en-US" sz="4800" dirty="0" err="1">
                <a:solidFill>
                  <a:srgbClr val="FFFFFF"/>
                </a:solidFill>
              </a:rPr>
              <a:t>dir</a:t>
            </a:r>
            <a:r>
              <a:rPr lang="en-US" sz="4800" dirty="0">
                <a:solidFill>
                  <a:srgbClr val="FFFFFF"/>
                </a:solidFill>
              </a:rPr>
              <a:t> </a:t>
            </a:r>
            <a:r>
              <a:rPr lang="en-US" sz="4800" dirty="0" err="1">
                <a:solidFill>
                  <a:srgbClr val="FFFFFF"/>
                </a:solidFill>
              </a:rPr>
              <a:t>ausgesucht</a:t>
            </a:r>
            <a:r>
              <a:rPr lang="en-US" sz="4800" dirty="0">
                <a:solidFill>
                  <a:srgbClr val="FFFFFF"/>
                </a:solidFill>
              </a:rPr>
              <a:t>? </a:t>
            </a:r>
            <a:r>
              <a:rPr lang="en-US" sz="4800" dirty="0" err="1">
                <a:solidFill>
                  <a:srgbClr val="FFFFFF"/>
                </a:solidFill>
              </a:rPr>
              <a:t>Präsentiere</a:t>
            </a:r>
            <a:r>
              <a:rPr lang="en-US" sz="4800" dirty="0">
                <a:solidFill>
                  <a:srgbClr val="FFFFFF"/>
                </a:solidFill>
              </a:rPr>
              <a:t> </a:t>
            </a:r>
            <a:r>
              <a:rPr lang="en-US" sz="4800" dirty="0" err="1">
                <a:solidFill>
                  <a:srgbClr val="FFFFFF"/>
                </a:solidFill>
              </a:rPr>
              <a:t>ihn</a:t>
            </a:r>
            <a:r>
              <a:rPr lang="en-US" sz="4800" dirty="0">
                <a:solidFill>
                  <a:srgbClr val="FFFFFF"/>
                </a:solidFill>
              </a:rPr>
              <a:t> der </a:t>
            </a:r>
            <a:r>
              <a:rPr lang="en-US" sz="4800" dirty="0" err="1">
                <a:solidFill>
                  <a:srgbClr val="FFFFFF"/>
                </a:solidFill>
              </a:rPr>
              <a:t>Klasse</a:t>
            </a:r>
            <a:endParaRPr lang="en-US" sz="4800" dirty="0">
              <a:solidFill>
                <a:srgbClr val="FFFFFF"/>
              </a:solidFill>
            </a:endParaRPr>
          </a:p>
        </p:txBody>
      </p:sp>
      <p:sp>
        <p:nvSpPr>
          <p:cNvPr id="258" name="Rectangle 257">
            <a:extLst>
              <a:ext uri="{FF2B5EF4-FFF2-40B4-BE49-F238E27FC236}">
                <a16:creationId xmlns:a16="http://schemas.microsoft.com/office/drawing/2014/main" id="{977ACDD7-882D-4B81-A213-84C82B96B0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4" y="2888341"/>
            <a:ext cx="12203819" cy="3968158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5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1" name="Grafik 40" descr="Schulmädchen mit einfarbiger Füllung">
            <a:extLst>
              <a:ext uri="{FF2B5EF4-FFF2-40B4-BE49-F238E27FC236}">
                <a16:creationId xmlns:a16="http://schemas.microsoft.com/office/drawing/2014/main" id="{94075A3C-28F2-C25A-5B9E-A817A80B48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261764" y="2133757"/>
            <a:ext cx="3235692" cy="3235692"/>
          </a:xfrm>
          <a:prstGeom prst="rect">
            <a:avLst/>
          </a:prstGeom>
        </p:spPr>
      </p:pic>
      <p:pic>
        <p:nvPicPr>
          <p:cNvPr id="98" name="Grafik 97" descr="Schuljunge mit einfarbiger Füllung">
            <a:extLst>
              <a:ext uri="{FF2B5EF4-FFF2-40B4-BE49-F238E27FC236}">
                <a16:creationId xmlns:a16="http://schemas.microsoft.com/office/drawing/2014/main" id="{260D9776-A4C8-789D-E3A1-4BF61359BB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483588" y="2133600"/>
            <a:ext cx="3235849" cy="3235849"/>
          </a:xfrm>
          <a:prstGeom prst="rect">
            <a:avLst/>
          </a:prstGeom>
        </p:spPr>
      </p:pic>
      <p:sp>
        <p:nvSpPr>
          <p:cNvPr id="4" name="Rechteck 3" descr="Lehrer">
            <a:extLst>
              <a:ext uri="{FF2B5EF4-FFF2-40B4-BE49-F238E27FC236}">
                <a16:creationId xmlns:a16="http://schemas.microsoft.com/office/drawing/2014/main" id="{98916248-ABBB-C655-2807-89B0FFBD4345}"/>
              </a:ext>
            </a:extLst>
          </p:cNvPr>
          <p:cNvSpPr/>
          <p:nvPr/>
        </p:nvSpPr>
        <p:spPr>
          <a:xfrm>
            <a:off x="9203894" y="914400"/>
            <a:ext cx="844981" cy="923925"/>
          </a:xfrm>
          <a:prstGeom prst="rect">
            <a:avLst/>
          </a:prstGeom>
          <a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0444122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DDBB197-D710-4A4F-A9CA-FD2177498B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75D1CFA-2CDB-4B64-BD9F-85744E8DA1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080D762-91F9-D9F1-8DC2-411C7E8F3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977976" cy="1454051"/>
          </a:xfrm>
        </p:spPr>
        <p:txBody>
          <a:bodyPr>
            <a:normAutofit/>
          </a:bodyPr>
          <a:lstStyle/>
          <a:p>
            <a:r>
              <a:rPr lang="de-DE" sz="3600">
                <a:solidFill>
                  <a:schemeClr val="tx2"/>
                </a:solidFill>
              </a:rPr>
              <a:t>Quellenverzeichnis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E1792C4-2108-9555-18E5-88CC327B0E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477" y="1984444"/>
            <a:ext cx="5642042" cy="4076528"/>
          </a:xfrm>
        </p:spPr>
        <p:txBody>
          <a:bodyPr anchor="ctr">
            <a:normAutofit/>
          </a:bodyPr>
          <a:lstStyle/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2"/>
              </a:rPr>
              <a:t>https://www.youtube.com/watch?v=OoEatiGS6pM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3"/>
              </a:rPr>
              <a:t>https://www.youtube.com/watch?v=VhIZPw3XBN0&amp;t=2s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4"/>
              </a:rPr>
              <a:t>https://www.youtube.com/watch?v=57TE8lHSzBE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de-DE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5"/>
              </a:rPr>
              <a:t>https://www.youtube.com/watch?v=KlpFPkdxeEI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6"/>
              </a:rPr>
              <a:t>https://www.youtube.com/watch?v=XysojUXvl-I&amp;t=34s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</a:rPr>
              <a:t>​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7"/>
              </a:rPr>
              <a:t>https://www.youtube.com/watch?v=OLYwopOlA2g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Wissenstest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über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 | Glas-Quiz -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Haben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 Sie den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Durchblick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8"/>
              </a:rPr>
              <a:t>? | 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9"/>
              </a:rPr>
              <a:t>wissen.de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Detail Quiz - Frage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trifft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Antwort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 (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1"/>
              </a:rPr>
              <a:t>planet-schule.de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0"/>
              </a:rPr>
              <a:t>)</a:t>
            </a:r>
            <a:endParaRPr lang="de-DE" sz="1000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pPr>
              <a:spcAft>
                <a:spcPts val="1000"/>
              </a:spcAft>
            </a:pP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Quiz: Wie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entsorgt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 man Glas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richtig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? - </a:t>
            </a:r>
            <a:r>
              <a:rPr lang="en-US" sz="1000" u="sng" kern="100" dirty="0" err="1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Glasrecycling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 - 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3"/>
              </a:rPr>
              <a:t>derStandard.at</a:t>
            </a:r>
            <a:r>
              <a:rPr lang="en-US" sz="1000" u="sng" kern="100" dirty="0">
                <a:solidFill>
                  <a:schemeClr val="tx2"/>
                </a:solidFill>
                <a:effectLst/>
                <a:latin typeface="Roboto Light" panose="02000000000000000000" pitchFamily="2" charset="0"/>
                <a:ea typeface="Roboto Light" panose="02000000000000000000" pitchFamily="2" charset="0"/>
                <a:cs typeface="Times New Roman" panose="02020603050405020304" pitchFamily="18" charset="0"/>
                <a:hlinkClick r:id="rId12"/>
              </a:rPr>
              <a:t> › Edition Zukunft</a:t>
            </a:r>
            <a:endParaRPr lang="en-US" sz="1000" u="sng" kern="100" dirty="0">
              <a:solidFill>
                <a:schemeClr val="tx2"/>
              </a:solidFill>
              <a:effectLst/>
              <a:latin typeface="Roboto Light" panose="02000000000000000000" pitchFamily="2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  <a:p>
            <a:r>
              <a:rPr lang="de-DE" sz="1000" dirty="0">
                <a:solidFill>
                  <a:schemeClr val="tx2"/>
                </a:solidFill>
              </a:rPr>
              <a:t>Alle nicht explizit erwähnten Quellen stammen vom  eigenen  Ausbildungsportal Zukunft im Glas </a:t>
            </a:r>
            <a:r>
              <a:rPr lang="de-DE" sz="1000" dirty="0">
                <a:solidFill>
                  <a:schemeClr val="tx2"/>
                </a:solidFill>
                <a:hlinkClick r:id="rId14"/>
              </a:rPr>
              <a:t>https://www.zukunftimglas.de</a:t>
            </a:r>
            <a:endParaRPr lang="de-DE" sz="1000" dirty="0">
              <a:solidFill>
                <a:schemeClr val="tx2"/>
              </a:solidFill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25EE5136-01F1-466C-962D-BA9B4C6757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369897" y="0"/>
            <a:ext cx="5822103" cy="6685267"/>
            <a:chOff x="6357228" y="0"/>
            <a:chExt cx="5822103" cy="6685267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E11D3AD4-AF9B-4EB5-8C7B-C45D173B4B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57228" y="0"/>
              <a:ext cx="5822102" cy="6685267"/>
            </a:xfrm>
            <a:custGeom>
              <a:avLst/>
              <a:gdLst>
                <a:gd name="connsiteX0" fmla="*/ 2605444 w 5822102"/>
                <a:gd name="connsiteY0" fmla="*/ 0 h 6685267"/>
                <a:gd name="connsiteX1" fmla="*/ 4757391 w 5822102"/>
                <a:gd name="connsiteY1" fmla="*/ 0 h 6685267"/>
                <a:gd name="connsiteX2" fmla="*/ 4913680 w 5822102"/>
                <a:gd name="connsiteY2" fmla="*/ 56274 h 6685267"/>
                <a:gd name="connsiteX3" fmla="*/ 5376238 w 5822102"/>
                <a:gd name="connsiteY3" fmla="*/ 282027 h 6685267"/>
                <a:gd name="connsiteX4" fmla="*/ 5658024 w 5822102"/>
                <a:gd name="connsiteY4" fmla="*/ 471014 h 6685267"/>
                <a:gd name="connsiteX5" fmla="*/ 5822102 w 5822102"/>
                <a:gd name="connsiteY5" fmla="*/ 609109 h 6685267"/>
                <a:gd name="connsiteX6" fmla="*/ 5822102 w 5822102"/>
                <a:gd name="connsiteY6" fmla="*/ 760697 h 6685267"/>
                <a:gd name="connsiteX7" fmla="*/ 5707785 w 5822102"/>
                <a:gd name="connsiteY7" fmla="*/ 666601 h 6685267"/>
                <a:gd name="connsiteX8" fmla="*/ 5577306 w 5822102"/>
                <a:gd name="connsiteY8" fmla="*/ 571666 h 6685267"/>
                <a:gd name="connsiteX9" fmla="*/ 5298630 w 5822102"/>
                <a:gd name="connsiteY9" fmla="*/ 407449 h 6685267"/>
                <a:gd name="connsiteX10" fmla="*/ 4690768 w 5822102"/>
                <a:gd name="connsiteY10" fmla="*/ 184979 h 6685267"/>
                <a:gd name="connsiteX11" fmla="*/ 4048577 w 5822102"/>
                <a:gd name="connsiteY11" fmla="*/ 99280 h 6685267"/>
                <a:gd name="connsiteX12" fmla="*/ 3405404 w 5822102"/>
                <a:gd name="connsiteY12" fmla="*/ 131937 h 6685267"/>
                <a:gd name="connsiteX13" fmla="*/ 3089702 w 5822102"/>
                <a:gd name="connsiteY13" fmla="*/ 190190 h 6685267"/>
                <a:gd name="connsiteX14" fmla="*/ 2780132 w 5822102"/>
                <a:gd name="connsiteY14" fmla="*/ 273457 h 6685267"/>
                <a:gd name="connsiteX15" fmla="*/ 2478040 w 5822102"/>
                <a:gd name="connsiteY15" fmla="*/ 379654 h 6685267"/>
                <a:gd name="connsiteX16" fmla="*/ 2184897 w 5822102"/>
                <a:gd name="connsiteY16" fmla="*/ 507972 h 6685267"/>
                <a:gd name="connsiteX17" fmla="*/ 1629141 w 5822102"/>
                <a:gd name="connsiteY17" fmla="*/ 823205 h 6685267"/>
                <a:gd name="connsiteX18" fmla="*/ 1497711 w 5822102"/>
                <a:gd name="connsiteY18" fmla="*/ 914000 h 6685267"/>
                <a:gd name="connsiteX19" fmla="*/ 1433099 w 5822102"/>
                <a:gd name="connsiteY19" fmla="*/ 960903 h 6685267"/>
                <a:gd name="connsiteX20" fmla="*/ 1369346 w 5822102"/>
                <a:gd name="connsiteY20" fmla="*/ 1008963 h 6685267"/>
                <a:gd name="connsiteX21" fmla="*/ 1123406 w 5822102"/>
                <a:gd name="connsiteY21" fmla="*/ 1212905 h 6685267"/>
                <a:gd name="connsiteX22" fmla="*/ 684367 w 5822102"/>
                <a:gd name="connsiteY22" fmla="*/ 1675564 h 6685267"/>
                <a:gd name="connsiteX23" fmla="*/ 497153 w 5822102"/>
                <a:gd name="connsiteY23" fmla="*/ 1933588 h 6685267"/>
                <a:gd name="connsiteX24" fmla="*/ 337770 w 5822102"/>
                <a:gd name="connsiteY24" fmla="*/ 2208983 h 6685267"/>
                <a:gd name="connsiteX25" fmla="*/ 302461 w 5822102"/>
                <a:gd name="connsiteY25" fmla="*/ 2280207 h 6685267"/>
                <a:gd name="connsiteX26" fmla="*/ 285296 w 5822102"/>
                <a:gd name="connsiteY26" fmla="*/ 2316107 h 6685267"/>
                <a:gd name="connsiteX27" fmla="*/ 268991 w 5822102"/>
                <a:gd name="connsiteY27" fmla="*/ 2352355 h 6685267"/>
                <a:gd name="connsiteX28" fmla="*/ 237849 w 5822102"/>
                <a:gd name="connsiteY28" fmla="*/ 2425432 h 6685267"/>
                <a:gd name="connsiteX29" fmla="*/ 208670 w 5822102"/>
                <a:gd name="connsiteY29" fmla="*/ 2499319 h 6685267"/>
                <a:gd name="connsiteX30" fmla="*/ 113775 w 5822102"/>
                <a:gd name="connsiteY30" fmla="*/ 2801929 h 6685267"/>
                <a:gd name="connsiteX31" fmla="*/ 36781 w 5822102"/>
                <a:gd name="connsiteY31" fmla="*/ 3428922 h 6685267"/>
                <a:gd name="connsiteX32" fmla="*/ 69148 w 5822102"/>
                <a:gd name="connsiteY32" fmla="*/ 3741955 h 6685267"/>
                <a:gd name="connsiteX33" fmla="*/ 167966 w 5822102"/>
                <a:gd name="connsiteY33" fmla="*/ 4041323 h 6685267"/>
                <a:gd name="connsiteX34" fmla="*/ 202049 w 5822102"/>
                <a:gd name="connsiteY34" fmla="*/ 4112894 h 6685267"/>
                <a:gd name="connsiteX35" fmla="*/ 239933 w 5822102"/>
                <a:gd name="connsiteY35" fmla="*/ 4182843 h 6685267"/>
                <a:gd name="connsiteX36" fmla="*/ 323916 w 5822102"/>
                <a:gd name="connsiteY36" fmla="*/ 4318456 h 6685267"/>
                <a:gd name="connsiteX37" fmla="*/ 416604 w 5822102"/>
                <a:gd name="connsiteY37" fmla="*/ 4449436 h 6685267"/>
                <a:gd name="connsiteX38" fmla="*/ 515911 w 5822102"/>
                <a:gd name="connsiteY38" fmla="*/ 4576711 h 6685267"/>
                <a:gd name="connsiteX39" fmla="*/ 722619 w 5822102"/>
                <a:gd name="connsiteY39" fmla="*/ 4828482 h 6685267"/>
                <a:gd name="connsiteX40" fmla="*/ 825972 w 5822102"/>
                <a:gd name="connsiteY40" fmla="*/ 4956104 h 6685267"/>
                <a:gd name="connsiteX41" fmla="*/ 926506 w 5822102"/>
                <a:gd name="connsiteY41" fmla="*/ 5085347 h 6685267"/>
                <a:gd name="connsiteX42" fmla="*/ 1027040 w 5822102"/>
                <a:gd name="connsiteY42" fmla="*/ 5210191 h 6685267"/>
                <a:gd name="connsiteX43" fmla="*/ 1132110 w 5822102"/>
                <a:gd name="connsiteY43" fmla="*/ 5330748 h 6685267"/>
                <a:gd name="connsiteX44" fmla="*/ 1354880 w 5822102"/>
                <a:gd name="connsiteY44" fmla="*/ 5558083 h 6685267"/>
                <a:gd name="connsiteX45" fmla="*/ 1855220 w 5822102"/>
                <a:gd name="connsiteY45" fmla="*/ 5937591 h 6685267"/>
                <a:gd name="connsiteX46" fmla="*/ 2131810 w 5822102"/>
                <a:gd name="connsiteY46" fmla="*/ 6080268 h 6685267"/>
                <a:gd name="connsiteX47" fmla="*/ 2423726 w 5822102"/>
                <a:gd name="connsiteY47" fmla="*/ 6188087 h 6685267"/>
                <a:gd name="connsiteX48" fmla="*/ 2727780 w 5822102"/>
                <a:gd name="connsiteY48" fmla="*/ 6262552 h 6685267"/>
                <a:gd name="connsiteX49" fmla="*/ 3041276 w 5822102"/>
                <a:gd name="connsiteY49" fmla="*/ 6304245 h 6685267"/>
                <a:gd name="connsiteX50" fmla="*/ 3360532 w 5822102"/>
                <a:gd name="connsiteY50" fmla="*/ 6317331 h 6685267"/>
                <a:gd name="connsiteX51" fmla="*/ 3439855 w 5822102"/>
                <a:gd name="connsiteY51" fmla="*/ 6316751 h 6685267"/>
                <a:gd name="connsiteX52" fmla="*/ 3478721 w 5822102"/>
                <a:gd name="connsiteY52" fmla="*/ 6315826 h 6685267"/>
                <a:gd name="connsiteX53" fmla="*/ 3517463 w 5822102"/>
                <a:gd name="connsiteY53" fmla="*/ 6313971 h 6685267"/>
                <a:gd name="connsiteX54" fmla="*/ 3671452 w 5822102"/>
                <a:gd name="connsiteY54" fmla="*/ 6301233 h 6685267"/>
                <a:gd name="connsiteX55" fmla="*/ 4265460 w 5822102"/>
                <a:gd name="connsiteY55" fmla="*/ 6149638 h 6685267"/>
                <a:gd name="connsiteX56" fmla="*/ 4546587 w 5822102"/>
                <a:gd name="connsiteY56" fmla="*/ 6018079 h 6685267"/>
                <a:gd name="connsiteX57" fmla="*/ 4818030 w 5822102"/>
                <a:gd name="connsiteY57" fmla="*/ 5858029 h 6685267"/>
                <a:gd name="connsiteX58" fmla="*/ 5081870 w 5822102"/>
                <a:gd name="connsiteY58" fmla="*/ 5676903 h 6685267"/>
                <a:gd name="connsiteX59" fmla="*/ 5212073 w 5822102"/>
                <a:gd name="connsiteY59" fmla="*/ 5581013 h 6685267"/>
                <a:gd name="connsiteX60" fmla="*/ 5343625 w 5822102"/>
                <a:gd name="connsiteY60" fmla="*/ 5481533 h 6685267"/>
                <a:gd name="connsiteX61" fmla="*/ 5610378 w 5822102"/>
                <a:gd name="connsiteY61" fmla="*/ 5284425 h 6685267"/>
                <a:gd name="connsiteX62" fmla="*/ 5822102 w 5822102"/>
                <a:gd name="connsiteY62" fmla="*/ 5126414 h 6685267"/>
                <a:gd name="connsiteX63" fmla="*/ 5822102 w 5822102"/>
                <a:gd name="connsiteY63" fmla="*/ 5556641 h 6685267"/>
                <a:gd name="connsiteX64" fmla="*/ 5576325 w 5822102"/>
                <a:gd name="connsiteY64" fmla="*/ 5749979 h 6685267"/>
                <a:gd name="connsiteX65" fmla="*/ 5447715 w 5822102"/>
                <a:gd name="connsiteY65" fmla="*/ 5852818 h 6685267"/>
                <a:gd name="connsiteX66" fmla="*/ 5315059 w 5822102"/>
                <a:gd name="connsiteY66" fmla="*/ 5956236 h 6685267"/>
                <a:gd name="connsiteX67" fmla="*/ 5038468 w 5822102"/>
                <a:gd name="connsiteY67" fmla="*/ 6155776 h 6685267"/>
                <a:gd name="connsiteX68" fmla="*/ 4741892 w 5822102"/>
                <a:gd name="connsiteY68" fmla="*/ 6338292 h 6685267"/>
                <a:gd name="connsiteX69" fmla="*/ 4420920 w 5822102"/>
                <a:gd name="connsiteY69" fmla="*/ 6492203 h 6685267"/>
                <a:gd name="connsiteX70" fmla="*/ 3717672 w 5822102"/>
                <a:gd name="connsiteY70" fmla="*/ 6670434 h 6685267"/>
                <a:gd name="connsiteX71" fmla="*/ 3535853 w 5822102"/>
                <a:gd name="connsiteY71" fmla="*/ 6683289 h 6685267"/>
                <a:gd name="connsiteX72" fmla="*/ 3490367 w 5822102"/>
                <a:gd name="connsiteY72" fmla="*/ 6684910 h 6685267"/>
                <a:gd name="connsiteX73" fmla="*/ 3445005 w 5822102"/>
                <a:gd name="connsiteY73" fmla="*/ 6685142 h 6685267"/>
                <a:gd name="connsiteX74" fmla="*/ 3355872 w 5822102"/>
                <a:gd name="connsiteY74" fmla="*/ 6684100 h 6685267"/>
                <a:gd name="connsiteX75" fmla="*/ 3179203 w 5822102"/>
                <a:gd name="connsiteY75" fmla="*/ 6677150 h 6685267"/>
                <a:gd name="connsiteX76" fmla="*/ 3002410 w 5822102"/>
                <a:gd name="connsiteY76" fmla="*/ 6661169 h 6685267"/>
                <a:gd name="connsiteX77" fmla="*/ 2650296 w 5822102"/>
                <a:gd name="connsiteY77" fmla="*/ 6604191 h 6685267"/>
                <a:gd name="connsiteX78" fmla="*/ 2306028 w 5822102"/>
                <a:gd name="connsiteY78" fmla="*/ 6505869 h 6685267"/>
                <a:gd name="connsiteX79" fmla="*/ 1978803 w 5822102"/>
                <a:gd name="connsiteY79" fmla="*/ 6363307 h 6685267"/>
                <a:gd name="connsiteX80" fmla="*/ 1678428 w 5822102"/>
                <a:gd name="connsiteY80" fmla="*/ 6177779 h 6685267"/>
                <a:gd name="connsiteX81" fmla="*/ 1175880 w 5822102"/>
                <a:gd name="connsiteY81" fmla="*/ 5710373 h 6685267"/>
                <a:gd name="connsiteX82" fmla="*/ 971502 w 5822102"/>
                <a:gd name="connsiteY82" fmla="*/ 5445399 h 6685267"/>
                <a:gd name="connsiteX83" fmla="*/ 790909 w 5822102"/>
                <a:gd name="connsiteY83" fmla="*/ 5169078 h 6685267"/>
                <a:gd name="connsiteX84" fmla="*/ 706680 w 5822102"/>
                <a:gd name="connsiteY84" fmla="*/ 5031959 h 6685267"/>
                <a:gd name="connsiteX85" fmla="*/ 619143 w 5822102"/>
                <a:gd name="connsiteY85" fmla="*/ 4897157 h 6685267"/>
                <a:gd name="connsiteX86" fmla="*/ 436465 w 5822102"/>
                <a:gd name="connsiteY86" fmla="*/ 4628710 h 6685267"/>
                <a:gd name="connsiteX87" fmla="*/ 347088 w 5822102"/>
                <a:gd name="connsiteY87" fmla="*/ 4492171 h 6685267"/>
                <a:gd name="connsiteX88" fmla="*/ 262001 w 5822102"/>
                <a:gd name="connsiteY88" fmla="*/ 4352619 h 6685267"/>
                <a:gd name="connsiteX89" fmla="*/ 118679 w 5822102"/>
                <a:gd name="connsiteY89" fmla="*/ 4059853 h 6685267"/>
                <a:gd name="connsiteX90" fmla="*/ 28322 w 5822102"/>
                <a:gd name="connsiteY90" fmla="*/ 3749136 h 6685267"/>
                <a:gd name="connsiteX91" fmla="*/ 0 w 5822102"/>
                <a:gd name="connsiteY91" fmla="*/ 3428922 h 6685267"/>
                <a:gd name="connsiteX92" fmla="*/ 253052 w 5822102"/>
                <a:gd name="connsiteY92" fmla="*/ 2174356 h 6685267"/>
                <a:gd name="connsiteX93" fmla="*/ 389141 w 5822102"/>
                <a:gd name="connsiteY93" fmla="*/ 1877652 h 6685267"/>
                <a:gd name="connsiteX94" fmla="*/ 552079 w 5822102"/>
                <a:gd name="connsiteY94" fmla="*/ 1591834 h 6685267"/>
                <a:gd name="connsiteX95" fmla="*/ 954950 w 5822102"/>
                <a:gd name="connsiteY95" fmla="*/ 1061773 h 6685267"/>
                <a:gd name="connsiteX96" fmla="*/ 1192922 w 5822102"/>
                <a:gd name="connsiteY96" fmla="*/ 822626 h 6685267"/>
                <a:gd name="connsiteX97" fmla="*/ 1255939 w 5822102"/>
                <a:gd name="connsiteY97" fmla="*/ 765880 h 6685267"/>
                <a:gd name="connsiteX98" fmla="*/ 1320183 w 5822102"/>
                <a:gd name="connsiteY98" fmla="*/ 710291 h 6685267"/>
                <a:gd name="connsiteX99" fmla="*/ 1452961 w 5822102"/>
                <a:gd name="connsiteY99" fmla="*/ 603514 h 6685267"/>
                <a:gd name="connsiteX100" fmla="*/ 2033360 w 5822102"/>
                <a:gd name="connsiteY100" fmla="*/ 235818 h 6685267"/>
                <a:gd name="connsiteX101" fmla="*/ 2512513 w 5822102"/>
                <a:gd name="connsiteY101" fmla="*/ 30012 h 6685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</a:cxnLst>
              <a:rect l="l" t="t" r="r" b="b"/>
              <a:pathLst>
                <a:path w="5822102" h="6685267">
                  <a:moveTo>
                    <a:pt x="2605444" y="0"/>
                  </a:moveTo>
                  <a:lnTo>
                    <a:pt x="4757391" y="0"/>
                  </a:lnTo>
                  <a:lnTo>
                    <a:pt x="4913680" y="56274"/>
                  </a:lnTo>
                  <a:cubicBezTo>
                    <a:pt x="5074659" y="119278"/>
                    <a:pt x="5229483" y="195083"/>
                    <a:pt x="5376238" y="282027"/>
                  </a:cubicBezTo>
                  <a:cubicBezTo>
                    <a:pt x="5474014" y="340105"/>
                    <a:pt x="5568080" y="403280"/>
                    <a:pt x="5658024" y="471014"/>
                  </a:cubicBezTo>
                  <a:lnTo>
                    <a:pt x="5822102" y="609109"/>
                  </a:lnTo>
                  <a:lnTo>
                    <a:pt x="5822102" y="760697"/>
                  </a:lnTo>
                  <a:lnTo>
                    <a:pt x="5707785" y="666601"/>
                  </a:lnTo>
                  <a:cubicBezTo>
                    <a:pt x="5665273" y="633682"/>
                    <a:pt x="5621749" y="602008"/>
                    <a:pt x="5577306" y="571666"/>
                  </a:cubicBezTo>
                  <a:cubicBezTo>
                    <a:pt x="5487929" y="511562"/>
                    <a:pt x="5395118" y="456089"/>
                    <a:pt x="5298630" y="407449"/>
                  </a:cubicBezTo>
                  <a:cubicBezTo>
                    <a:pt x="5106266" y="309010"/>
                    <a:pt x="4901153" y="235355"/>
                    <a:pt x="4690768" y="184979"/>
                  </a:cubicBezTo>
                  <a:cubicBezTo>
                    <a:pt x="4480382" y="134486"/>
                    <a:pt x="4264724" y="106807"/>
                    <a:pt x="4048577" y="99280"/>
                  </a:cubicBezTo>
                  <a:cubicBezTo>
                    <a:pt x="3832182" y="90709"/>
                    <a:pt x="3617997" y="102290"/>
                    <a:pt x="3405404" y="131937"/>
                  </a:cubicBezTo>
                  <a:cubicBezTo>
                    <a:pt x="3299353" y="147340"/>
                    <a:pt x="3193915" y="166449"/>
                    <a:pt x="3089702" y="190190"/>
                  </a:cubicBezTo>
                  <a:cubicBezTo>
                    <a:pt x="2985491" y="214278"/>
                    <a:pt x="2882137" y="241725"/>
                    <a:pt x="2780132" y="273457"/>
                  </a:cubicBezTo>
                  <a:cubicBezTo>
                    <a:pt x="2678126" y="305073"/>
                    <a:pt x="2577348" y="340510"/>
                    <a:pt x="2478040" y="379654"/>
                  </a:cubicBezTo>
                  <a:cubicBezTo>
                    <a:pt x="2378854" y="418914"/>
                    <a:pt x="2281017" y="461763"/>
                    <a:pt x="2184897" y="507972"/>
                  </a:cubicBezTo>
                  <a:cubicBezTo>
                    <a:pt x="1992657" y="600271"/>
                    <a:pt x="1806791" y="705542"/>
                    <a:pt x="1629141" y="823205"/>
                  </a:cubicBezTo>
                  <a:cubicBezTo>
                    <a:pt x="1584882" y="852736"/>
                    <a:pt x="1540745" y="882731"/>
                    <a:pt x="1497711" y="914000"/>
                  </a:cubicBezTo>
                  <a:cubicBezTo>
                    <a:pt x="1475888" y="929286"/>
                    <a:pt x="1454555" y="945153"/>
                    <a:pt x="1433099" y="960903"/>
                  </a:cubicBezTo>
                  <a:cubicBezTo>
                    <a:pt x="1411521" y="976537"/>
                    <a:pt x="1390311" y="992634"/>
                    <a:pt x="1369346" y="1008963"/>
                  </a:cubicBezTo>
                  <a:cubicBezTo>
                    <a:pt x="1285119" y="1074165"/>
                    <a:pt x="1202730" y="1141797"/>
                    <a:pt x="1123406" y="1212905"/>
                  </a:cubicBezTo>
                  <a:cubicBezTo>
                    <a:pt x="964391" y="1354656"/>
                    <a:pt x="816900" y="1509261"/>
                    <a:pt x="684367" y="1675564"/>
                  </a:cubicBezTo>
                  <a:cubicBezTo>
                    <a:pt x="618161" y="1758716"/>
                    <a:pt x="555512" y="1844763"/>
                    <a:pt x="497153" y="1933588"/>
                  </a:cubicBezTo>
                  <a:cubicBezTo>
                    <a:pt x="439775" y="2022877"/>
                    <a:pt x="385584" y="2114367"/>
                    <a:pt x="337770" y="2208983"/>
                  </a:cubicBezTo>
                  <a:cubicBezTo>
                    <a:pt x="325388" y="2232493"/>
                    <a:pt x="313862" y="2256349"/>
                    <a:pt x="302461" y="2280207"/>
                  </a:cubicBezTo>
                  <a:lnTo>
                    <a:pt x="285296" y="2316107"/>
                  </a:lnTo>
                  <a:lnTo>
                    <a:pt x="268991" y="2352355"/>
                  </a:lnTo>
                  <a:cubicBezTo>
                    <a:pt x="258324" y="2376560"/>
                    <a:pt x="247535" y="2400764"/>
                    <a:pt x="237849" y="2425432"/>
                  </a:cubicBezTo>
                  <a:cubicBezTo>
                    <a:pt x="228163" y="2450099"/>
                    <a:pt x="217498" y="2474419"/>
                    <a:pt x="208670" y="2499319"/>
                  </a:cubicBezTo>
                  <a:cubicBezTo>
                    <a:pt x="170909" y="2598219"/>
                    <a:pt x="138908" y="2699206"/>
                    <a:pt x="113775" y="2801929"/>
                  </a:cubicBezTo>
                  <a:cubicBezTo>
                    <a:pt x="62773" y="3006911"/>
                    <a:pt x="36659" y="3217917"/>
                    <a:pt x="36781" y="3428922"/>
                  </a:cubicBezTo>
                  <a:cubicBezTo>
                    <a:pt x="37394" y="3534078"/>
                    <a:pt x="47816" y="3639001"/>
                    <a:pt x="69148" y="3741955"/>
                  </a:cubicBezTo>
                  <a:cubicBezTo>
                    <a:pt x="91585" y="3844679"/>
                    <a:pt x="124074" y="3945202"/>
                    <a:pt x="167966" y="4041323"/>
                  </a:cubicBezTo>
                  <a:cubicBezTo>
                    <a:pt x="178387" y="4065528"/>
                    <a:pt x="190525" y="4089153"/>
                    <a:pt x="202049" y="4112894"/>
                  </a:cubicBezTo>
                  <a:cubicBezTo>
                    <a:pt x="214555" y="4136288"/>
                    <a:pt x="226447" y="4159912"/>
                    <a:pt x="239933" y="4182843"/>
                  </a:cubicBezTo>
                  <a:cubicBezTo>
                    <a:pt x="265680" y="4229167"/>
                    <a:pt x="294368" y="4274101"/>
                    <a:pt x="323916" y="4318456"/>
                  </a:cubicBezTo>
                  <a:cubicBezTo>
                    <a:pt x="353341" y="4362927"/>
                    <a:pt x="384849" y="4406240"/>
                    <a:pt x="416604" y="4449436"/>
                  </a:cubicBezTo>
                  <a:cubicBezTo>
                    <a:pt x="448847" y="4492286"/>
                    <a:pt x="482319" y="4534557"/>
                    <a:pt x="515911" y="4576711"/>
                  </a:cubicBezTo>
                  <a:cubicBezTo>
                    <a:pt x="583219" y="4661137"/>
                    <a:pt x="653594" y="4743825"/>
                    <a:pt x="722619" y="4828482"/>
                  </a:cubicBezTo>
                  <a:cubicBezTo>
                    <a:pt x="757315" y="4870637"/>
                    <a:pt x="791889" y="4913138"/>
                    <a:pt x="825972" y="4956104"/>
                  </a:cubicBezTo>
                  <a:cubicBezTo>
                    <a:pt x="859934" y="4998722"/>
                    <a:pt x="893649" y="5044004"/>
                    <a:pt x="926506" y="5085347"/>
                  </a:cubicBezTo>
                  <a:cubicBezTo>
                    <a:pt x="959119" y="5127734"/>
                    <a:pt x="993324" y="5168847"/>
                    <a:pt x="1027040" y="5210191"/>
                  </a:cubicBezTo>
                  <a:cubicBezTo>
                    <a:pt x="1061737" y="5250840"/>
                    <a:pt x="1096188" y="5291488"/>
                    <a:pt x="1132110" y="5330748"/>
                  </a:cubicBezTo>
                  <a:cubicBezTo>
                    <a:pt x="1203465" y="5409731"/>
                    <a:pt x="1277639" y="5485818"/>
                    <a:pt x="1354880" y="5558083"/>
                  </a:cubicBezTo>
                  <a:cubicBezTo>
                    <a:pt x="1509603" y="5702266"/>
                    <a:pt x="1676588" y="5830930"/>
                    <a:pt x="1855220" y="5937591"/>
                  </a:cubicBezTo>
                  <a:cubicBezTo>
                    <a:pt x="1944720" y="5990632"/>
                    <a:pt x="2036549" y="6039272"/>
                    <a:pt x="2131810" y="6080268"/>
                  </a:cubicBezTo>
                  <a:cubicBezTo>
                    <a:pt x="2226460" y="6122423"/>
                    <a:pt x="2324173" y="6157977"/>
                    <a:pt x="2423726" y="6188087"/>
                  </a:cubicBezTo>
                  <a:cubicBezTo>
                    <a:pt x="2523280" y="6218313"/>
                    <a:pt x="2624794" y="6242749"/>
                    <a:pt x="2727780" y="6262552"/>
                  </a:cubicBezTo>
                  <a:cubicBezTo>
                    <a:pt x="2830890" y="6282008"/>
                    <a:pt x="2935714" y="6295326"/>
                    <a:pt x="3041276" y="6304245"/>
                  </a:cubicBezTo>
                  <a:cubicBezTo>
                    <a:pt x="3146836" y="6313277"/>
                    <a:pt x="3253499" y="6317215"/>
                    <a:pt x="3360532" y="6317331"/>
                  </a:cubicBezTo>
                  <a:cubicBezTo>
                    <a:pt x="3387259" y="6317331"/>
                    <a:pt x="3414354" y="6317794"/>
                    <a:pt x="3439855" y="6316751"/>
                  </a:cubicBezTo>
                  <a:lnTo>
                    <a:pt x="3478721" y="6315826"/>
                  </a:lnTo>
                  <a:lnTo>
                    <a:pt x="3517463" y="6313971"/>
                  </a:lnTo>
                  <a:cubicBezTo>
                    <a:pt x="3569078" y="6311772"/>
                    <a:pt x="3620449" y="6306907"/>
                    <a:pt x="3671452" y="6301233"/>
                  </a:cubicBezTo>
                  <a:cubicBezTo>
                    <a:pt x="3875707" y="6277608"/>
                    <a:pt x="4074445" y="6225841"/>
                    <a:pt x="4265460" y="6149638"/>
                  </a:cubicBezTo>
                  <a:cubicBezTo>
                    <a:pt x="4361212" y="6111884"/>
                    <a:pt x="4454636" y="6067065"/>
                    <a:pt x="4546587" y="6018079"/>
                  </a:cubicBezTo>
                  <a:cubicBezTo>
                    <a:pt x="4638662" y="5969322"/>
                    <a:pt x="4729020" y="5915240"/>
                    <a:pt x="4818030" y="5858029"/>
                  </a:cubicBezTo>
                  <a:cubicBezTo>
                    <a:pt x="4907038" y="5800703"/>
                    <a:pt x="4994577" y="5739672"/>
                    <a:pt x="5081870" y="5676903"/>
                  </a:cubicBezTo>
                  <a:cubicBezTo>
                    <a:pt x="5125392" y="5645519"/>
                    <a:pt x="5168794" y="5613324"/>
                    <a:pt x="5212073" y="5581013"/>
                  </a:cubicBezTo>
                  <a:lnTo>
                    <a:pt x="5343625" y="5481533"/>
                  </a:lnTo>
                  <a:cubicBezTo>
                    <a:pt x="5432696" y="5414768"/>
                    <a:pt x="5521951" y="5349452"/>
                    <a:pt x="5610378" y="5284425"/>
                  </a:cubicBezTo>
                  <a:lnTo>
                    <a:pt x="5822102" y="5126414"/>
                  </a:lnTo>
                  <a:lnTo>
                    <a:pt x="5822102" y="5556641"/>
                  </a:lnTo>
                  <a:lnTo>
                    <a:pt x="5576325" y="5749979"/>
                  </a:lnTo>
                  <a:lnTo>
                    <a:pt x="5447715" y="5852818"/>
                  </a:lnTo>
                  <a:cubicBezTo>
                    <a:pt x="5403945" y="5887445"/>
                    <a:pt x="5359932" y="5922073"/>
                    <a:pt x="5315059" y="5956236"/>
                  </a:cubicBezTo>
                  <a:cubicBezTo>
                    <a:pt x="5225682" y="6024680"/>
                    <a:pt x="5133976" y="6091734"/>
                    <a:pt x="5038468" y="6155776"/>
                  </a:cubicBezTo>
                  <a:cubicBezTo>
                    <a:pt x="4943084" y="6219703"/>
                    <a:pt x="4845002" y="6281777"/>
                    <a:pt x="4741892" y="6338292"/>
                  </a:cubicBezTo>
                  <a:cubicBezTo>
                    <a:pt x="4638784" y="6394692"/>
                    <a:pt x="4532120" y="6447038"/>
                    <a:pt x="4420920" y="6492203"/>
                  </a:cubicBezTo>
                  <a:cubicBezTo>
                    <a:pt x="4199255" y="6583693"/>
                    <a:pt x="3959813" y="6644840"/>
                    <a:pt x="3717672" y="6670434"/>
                  </a:cubicBezTo>
                  <a:cubicBezTo>
                    <a:pt x="3657106" y="6676456"/>
                    <a:pt x="3596419" y="6681321"/>
                    <a:pt x="3535853" y="6683289"/>
                  </a:cubicBezTo>
                  <a:lnTo>
                    <a:pt x="3490367" y="6684910"/>
                  </a:lnTo>
                  <a:lnTo>
                    <a:pt x="3445005" y="6685142"/>
                  </a:lnTo>
                  <a:cubicBezTo>
                    <a:pt x="3414354" y="6685605"/>
                    <a:pt x="3385297" y="6684679"/>
                    <a:pt x="3355872" y="6684100"/>
                  </a:cubicBezTo>
                  <a:cubicBezTo>
                    <a:pt x="3297146" y="6683405"/>
                    <a:pt x="3238052" y="6680047"/>
                    <a:pt x="3179203" y="6677150"/>
                  </a:cubicBezTo>
                  <a:cubicBezTo>
                    <a:pt x="3120232" y="6672519"/>
                    <a:pt x="3061259" y="6668233"/>
                    <a:pt x="3002410" y="6661169"/>
                  </a:cubicBezTo>
                  <a:cubicBezTo>
                    <a:pt x="2884589" y="6647851"/>
                    <a:pt x="2766891" y="6629669"/>
                    <a:pt x="2650296" y="6604191"/>
                  </a:cubicBezTo>
                  <a:cubicBezTo>
                    <a:pt x="2533702" y="6578713"/>
                    <a:pt x="2418456" y="6545938"/>
                    <a:pt x="2306028" y="6505869"/>
                  </a:cubicBezTo>
                  <a:cubicBezTo>
                    <a:pt x="2193602" y="6465683"/>
                    <a:pt x="2084118" y="6417738"/>
                    <a:pt x="1978803" y="6363307"/>
                  </a:cubicBezTo>
                  <a:cubicBezTo>
                    <a:pt x="1873855" y="6308066"/>
                    <a:pt x="1773077" y="6246340"/>
                    <a:pt x="1678428" y="6177779"/>
                  </a:cubicBezTo>
                  <a:cubicBezTo>
                    <a:pt x="1488393" y="6041356"/>
                    <a:pt x="1321900" y="5881423"/>
                    <a:pt x="1175880" y="5710373"/>
                  </a:cubicBezTo>
                  <a:cubicBezTo>
                    <a:pt x="1103177" y="5624441"/>
                    <a:pt x="1035501" y="5535732"/>
                    <a:pt x="971502" y="5445399"/>
                  </a:cubicBezTo>
                  <a:cubicBezTo>
                    <a:pt x="907380" y="5355069"/>
                    <a:pt x="847550" y="5262768"/>
                    <a:pt x="790909" y="5169078"/>
                  </a:cubicBezTo>
                  <a:cubicBezTo>
                    <a:pt x="761974" y="5121712"/>
                    <a:pt x="735492" y="5077357"/>
                    <a:pt x="706680" y="5031959"/>
                  </a:cubicBezTo>
                  <a:cubicBezTo>
                    <a:pt x="678114" y="4986910"/>
                    <a:pt x="649058" y="4941860"/>
                    <a:pt x="619143" y="4897157"/>
                  </a:cubicBezTo>
                  <a:lnTo>
                    <a:pt x="436465" y="4628710"/>
                  </a:lnTo>
                  <a:cubicBezTo>
                    <a:pt x="406182" y="4583544"/>
                    <a:pt x="376267" y="4538147"/>
                    <a:pt x="347088" y="4492171"/>
                  </a:cubicBezTo>
                  <a:cubicBezTo>
                    <a:pt x="317908" y="4446194"/>
                    <a:pt x="288974" y="4400102"/>
                    <a:pt x="262001" y="4352619"/>
                  </a:cubicBezTo>
                  <a:cubicBezTo>
                    <a:pt x="207934" y="4258119"/>
                    <a:pt x="158280" y="4160840"/>
                    <a:pt x="118679" y="4059853"/>
                  </a:cubicBezTo>
                  <a:cubicBezTo>
                    <a:pt x="78343" y="3959214"/>
                    <a:pt x="48429" y="3854870"/>
                    <a:pt x="28322" y="3749136"/>
                  </a:cubicBezTo>
                  <a:cubicBezTo>
                    <a:pt x="9073" y="3643402"/>
                    <a:pt x="0" y="3536046"/>
                    <a:pt x="0" y="3428922"/>
                  </a:cubicBezTo>
                  <a:cubicBezTo>
                    <a:pt x="1594" y="3001816"/>
                    <a:pt x="89010" y="2575868"/>
                    <a:pt x="253052" y="2174356"/>
                  </a:cubicBezTo>
                  <a:cubicBezTo>
                    <a:pt x="294246" y="2074066"/>
                    <a:pt x="338873" y="1974700"/>
                    <a:pt x="389141" y="1877652"/>
                  </a:cubicBezTo>
                  <a:cubicBezTo>
                    <a:pt x="438672" y="1780256"/>
                    <a:pt x="493230" y="1684945"/>
                    <a:pt x="552079" y="1591834"/>
                  </a:cubicBezTo>
                  <a:cubicBezTo>
                    <a:pt x="669900" y="1405728"/>
                    <a:pt x="804394" y="1227729"/>
                    <a:pt x="954950" y="1061773"/>
                  </a:cubicBezTo>
                  <a:cubicBezTo>
                    <a:pt x="1030597" y="979085"/>
                    <a:pt x="1109552" y="898829"/>
                    <a:pt x="1192922" y="822626"/>
                  </a:cubicBezTo>
                  <a:cubicBezTo>
                    <a:pt x="1213642" y="803402"/>
                    <a:pt x="1234483" y="784409"/>
                    <a:pt x="1255939" y="765880"/>
                  </a:cubicBezTo>
                  <a:cubicBezTo>
                    <a:pt x="1277273" y="747234"/>
                    <a:pt x="1298237" y="728241"/>
                    <a:pt x="1320183" y="710291"/>
                  </a:cubicBezTo>
                  <a:cubicBezTo>
                    <a:pt x="1363585" y="673811"/>
                    <a:pt x="1408088" y="638489"/>
                    <a:pt x="1452961" y="603514"/>
                  </a:cubicBezTo>
                  <a:cubicBezTo>
                    <a:pt x="1633310" y="464543"/>
                    <a:pt x="1828125" y="341437"/>
                    <a:pt x="2033360" y="235818"/>
                  </a:cubicBezTo>
                  <a:cubicBezTo>
                    <a:pt x="2187242" y="156561"/>
                    <a:pt x="2347554" y="87597"/>
                    <a:pt x="2512513" y="3001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5102EBE-A80F-4CFF-B1DD-941EF9728B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04998" y="98659"/>
              <a:ext cx="5774333" cy="6315453"/>
            </a:xfrm>
            <a:custGeom>
              <a:avLst/>
              <a:gdLst>
                <a:gd name="connsiteX0" fmla="*/ 3707237 w 5774333"/>
                <a:gd name="connsiteY0" fmla="*/ 1489 h 6315453"/>
                <a:gd name="connsiteX1" fmla="*/ 4037665 w 5774333"/>
                <a:gd name="connsiteY1" fmla="*/ 6121 h 6315453"/>
                <a:gd name="connsiteX2" fmla="*/ 4692239 w 5774333"/>
                <a:gd name="connsiteY2" fmla="*/ 102128 h 6315453"/>
                <a:gd name="connsiteX3" fmla="*/ 5315059 w 5774333"/>
                <a:gd name="connsiteY3" fmla="*/ 324945 h 6315453"/>
                <a:gd name="connsiteX4" fmla="*/ 5738325 w 5774333"/>
                <a:gd name="connsiteY4" fmla="*/ 578286 h 6315453"/>
                <a:gd name="connsiteX5" fmla="*/ 5774333 w 5774333"/>
                <a:gd name="connsiteY5" fmla="*/ 606551 h 6315453"/>
                <a:gd name="connsiteX6" fmla="*/ 5774333 w 5774333"/>
                <a:gd name="connsiteY6" fmla="*/ 975490 h 6315453"/>
                <a:gd name="connsiteX7" fmla="*/ 5676001 w 5774333"/>
                <a:gd name="connsiteY7" fmla="*/ 889749 h 6315453"/>
                <a:gd name="connsiteX8" fmla="*/ 5177132 w 5774333"/>
                <a:gd name="connsiteY8" fmla="*/ 581926 h 6315453"/>
                <a:gd name="connsiteX9" fmla="*/ 4615735 w 5774333"/>
                <a:gd name="connsiteY9" fmla="*/ 388640 h 6315453"/>
                <a:gd name="connsiteX10" fmla="*/ 4020010 w 5774333"/>
                <a:gd name="connsiteY10" fmla="*/ 308500 h 6315453"/>
                <a:gd name="connsiteX11" fmla="*/ 3416315 w 5774333"/>
                <a:gd name="connsiteY11" fmla="*/ 328882 h 6315453"/>
                <a:gd name="connsiteX12" fmla="*/ 2823779 w 5774333"/>
                <a:gd name="connsiteY12" fmla="*/ 446545 h 6315453"/>
                <a:gd name="connsiteX13" fmla="*/ 2256987 w 5774333"/>
                <a:gd name="connsiteY13" fmla="*/ 651296 h 6315453"/>
                <a:gd name="connsiteX14" fmla="*/ 1244169 w 5774333"/>
                <a:gd name="connsiteY14" fmla="*/ 1280374 h 6315453"/>
                <a:gd name="connsiteX15" fmla="*/ 830141 w 5774333"/>
                <a:gd name="connsiteY15" fmla="*/ 1700184 h 6315453"/>
                <a:gd name="connsiteX16" fmla="*/ 502792 w 5774333"/>
                <a:gd name="connsiteY16" fmla="*/ 2182300 h 6315453"/>
                <a:gd name="connsiteX17" fmla="*/ 280637 w 5774333"/>
                <a:gd name="connsiteY17" fmla="*/ 2715256 h 6315453"/>
                <a:gd name="connsiteX18" fmla="*/ 199843 w 5774333"/>
                <a:gd name="connsiteY18" fmla="*/ 3283418 h 6315453"/>
                <a:gd name="connsiteX19" fmla="*/ 233926 w 5774333"/>
                <a:gd name="connsiteY19" fmla="*/ 3561593 h 6315453"/>
                <a:gd name="connsiteX20" fmla="*/ 334582 w 5774333"/>
                <a:gd name="connsiteY20" fmla="*/ 3821816 h 6315453"/>
                <a:gd name="connsiteX21" fmla="*/ 404834 w 5774333"/>
                <a:gd name="connsiteY21" fmla="*/ 3944343 h 6315453"/>
                <a:gd name="connsiteX22" fmla="*/ 485506 w 5774333"/>
                <a:gd name="connsiteY22" fmla="*/ 4062932 h 6315453"/>
                <a:gd name="connsiteX23" fmla="*/ 671861 w 5774333"/>
                <a:gd name="connsiteY23" fmla="*/ 4292120 h 6315453"/>
                <a:gd name="connsiteX24" fmla="*/ 873542 w 5774333"/>
                <a:gd name="connsiteY24" fmla="*/ 4523044 h 6315453"/>
                <a:gd name="connsiteX25" fmla="*/ 973831 w 5774333"/>
                <a:gd name="connsiteY25" fmla="*/ 4643601 h 6315453"/>
                <a:gd name="connsiteX26" fmla="*/ 1022014 w 5774333"/>
                <a:gd name="connsiteY26" fmla="*/ 4702780 h 6315453"/>
                <a:gd name="connsiteX27" fmla="*/ 1069215 w 5774333"/>
                <a:gd name="connsiteY27" fmla="*/ 4759411 h 6315453"/>
                <a:gd name="connsiteX28" fmla="*/ 1474784 w 5774333"/>
                <a:gd name="connsiteY28" fmla="*/ 5177948 h 6315453"/>
                <a:gd name="connsiteX29" fmla="*/ 1690442 w 5774333"/>
                <a:gd name="connsiteY29" fmla="*/ 5366255 h 6315453"/>
                <a:gd name="connsiteX30" fmla="*/ 1916276 w 5774333"/>
                <a:gd name="connsiteY30" fmla="*/ 5539852 h 6315453"/>
                <a:gd name="connsiteX31" fmla="*/ 2420784 w 5774333"/>
                <a:gd name="connsiteY31" fmla="*/ 5814437 h 6315453"/>
                <a:gd name="connsiteX32" fmla="*/ 2703015 w 5774333"/>
                <a:gd name="connsiteY32" fmla="*/ 5892029 h 6315453"/>
                <a:gd name="connsiteX33" fmla="*/ 2775350 w 5774333"/>
                <a:gd name="connsiteY33" fmla="*/ 5905695 h 6315453"/>
                <a:gd name="connsiteX34" fmla="*/ 2848299 w 5774333"/>
                <a:gd name="connsiteY34" fmla="*/ 5917161 h 6315453"/>
                <a:gd name="connsiteX35" fmla="*/ 2995544 w 5774333"/>
                <a:gd name="connsiteY35" fmla="*/ 5933605 h 6315453"/>
                <a:gd name="connsiteX36" fmla="*/ 3069596 w 5774333"/>
                <a:gd name="connsiteY36" fmla="*/ 5938933 h 6315453"/>
                <a:gd name="connsiteX37" fmla="*/ 3143894 w 5774333"/>
                <a:gd name="connsiteY37" fmla="*/ 5942639 h 6315453"/>
                <a:gd name="connsiteX38" fmla="*/ 3218436 w 5774333"/>
                <a:gd name="connsiteY38" fmla="*/ 5944260 h 6315453"/>
                <a:gd name="connsiteX39" fmla="*/ 3293101 w 5774333"/>
                <a:gd name="connsiteY39" fmla="*/ 5943913 h 6315453"/>
                <a:gd name="connsiteX40" fmla="*/ 3330494 w 5774333"/>
                <a:gd name="connsiteY40" fmla="*/ 5943565 h 6315453"/>
                <a:gd name="connsiteX41" fmla="*/ 3366540 w 5774333"/>
                <a:gd name="connsiteY41" fmla="*/ 5942059 h 6315453"/>
                <a:gd name="connsiteX42" fmla="*/ 3402462 w 5774333"/>
                <a:gd name="connsiteY42" fmla="*/ 5940323 h 6315453"/>
                <a:gd name="connsiteX43" fmla="*/ 3438262 w 5774333"/>
                <a:gd name="connsiteY43" fmla="*/ 5937543 h 6315453"/>
                <a:gd name="connsiteX44" fmla="*/ 3580236 w 5774333"/>
                <a:gd name="connsiteY44" fmla="*/ 5920982 h 6315453"/>
                <a:gd name="connsiteX45" fmla="*/ 4121034 w 5774333"/>
                <a:gd name="connsiteY45" fmla="*/ 5753290 h 6315453"/>
                <a:gd name="connsiteX46" fmla="*/ 4620639 w 5774333"/>
                <a:gd name="connsiteY46" fmla="*/ 5459364 h 6315453"/>
                <a:gd name="connsiteX47" fmla="*/ 4741771 w 5774333"/>
                <a:gd name="connsiteY47" fmla="*/ 5372971 h 6315453"/>
                <a:gd name="connsiteX48" fmla="*/ 4862901 w 5774333"/>
                <a:gd name="connsiteY48" fmla="*/ 5283682 h 6315453"/>
                <a:gd name="connsiteX49" fmla="*/ 5108229 w 5774333"/>
                <a:gd name="connsiteY49" fmla="*/ 5098386 h 6315453"/>
                <a:gd name="connsiteX50" fmla="*/ 5612493 w 5774333"/>
                <a:gd name="connsiteY50" fmla="*/ 4739724 h 6315453"/>
                <a:gd name="connsiteX51" fmla="*/ 5774333 w 5774333"/>
                <a:gd name="connsiteY51" fmla="*/ 4623488 h 6315453"/>
                <a:gd name="connsiteX52" fmla="*/ 5774333 w 5774333"/>
                <a:gd name="connsiteY52" fmla="*/ 5232926 h 6315453"/>
                <a:gd name="connsiteX53" fmla="*/ 5676492 w 5774333"/>
                <a:gd name="connsiteY53" fmla="*/ 5306859 h 6315453"/>
                <a:gd name="connsiteX54" fmla="*/ 5426260 w 5774333"/>
                <a:gd name="connsiteY54" fmla="*/ 5486233 h 6315453"/>
                <a:gd name="connsiteX55" fmla="*/ 5300225 w 5774333"/>
                <a:gd name="connsiteY55" fmla="*/ 5576217 h 6315453"/>
                <a:gd name="connsiteX56" fmla="*/ 5170757 w 5774333"/>
                <a:gd name="connsiteY56" fmla="*/ 5666780 h 6315453"/>
                <a:gd name="connsiteX57" fmla="*/ 5038100 w 5774333"/>
                <a:gd name="connsiteY57" fmla="*/ 5756185 h 6315453"/>
                <a:gd name="connsiteX58" fmla="*/ 4901276 w 5774333"/>
                <a:gd name="connsiteY58" fmla="*/ 5843043 h 6315453"/>
                <a:gd name="connsiteX59" fmla="*/ 4614019 w 5774333"/>
                <a:gd name="connsiteY59" fmla="*/ 6006103 h 6315453"/>
                <a:gd name="connsiteX60" fmla="*/ 4305061 w 5774333"/>
                <a:gd name="connsiteY60" fmla="*/ 6144726 h 6315453"/>
                <a:gd name="connsiteX61" fmla="*/ 3632710 w 5774333"/>
                <a:gd name="connsiteY61" fmla="*/ 6304196 h 6315453"/>
                <a:gd name="connsiteX62" fmla="*/ 3459594 w 5774333"/>
                <a:gd name="connsiteY62" fmla="*/ 6314504 h 6315453"/>
                <a:gd name="connsiteX63" fmla="*/ 3416315 w 5774333"/>
                <a:gd name="connsiteY63" fmla="*/ 6315429 h 6315453"/>
                <a:gd name="connsiteX64" fmla="*/ 3373159 w 5774333"/>
                <a:gd name="connsiteY64" fmla="*/ 6315198 h 6315453"/>
                <a:gd name="connsiteX65" fmla="*/ 3330127 w 5774333"/>
                <a:gd name="connsiteY65" fmla="*/ 6314735 h 6315453"/>
                <a:gd name="connsiteX66" fmla="*/ 3288320 w 5774333"/>
                <a:gd name="connsiteY66" fmla="*/ 6313230 h 6315453"/>
                <a:gd name="connsiteX67" fmla="*/ 2954350 w 5774333"/>
                <a:gd name="connsiteY67" fmla="*/ 6288098 h 6315453"/>
                <a:gd name="connsiteX68" fmla="*/ 2622466 w 5774333"/>
                <a:gd name="connsiteY68" fmla="*/ 6232742 h 6315453"/>
                <a:gd name="connsiteX69" fmla="*/ 2296466 w 5774333"/>
                <a:gd name="connsiteY69" fmla="*/ 6146001 h 6315453"/>
                <a:gd name="connsiteX70" fmla="*/ 1672419 w 5774333"/>
                <a:gd name="connsiteY70" fmla="*/ 5885197 h 6315453"/>
                <a:gd name="connsiteX71" fmla="*/ 1146578 w 5774333"/>
                <a:gd name="connsiteY71" fmla="*/ 5479168 h 6315453"/>
                <a:gd name="connsiteX72" fmla="*/ 933372 w 5774333"/>
                <a:gd name="connsiteY72" fmla="*/ 5234810 h 6315453"/>
                <a:gd name="connsiteX73" fmla="*/ 747140 w 5774333"/>
                <a:gd name="connsiteY73" fmla="*/ 4976091 h 6315453"/>
                <a:gd name="connsiteX74" fmla="*/ 703616 w 5774333"/>
                <a:gd name="connsiteY74" fmla="*/ 4910196 h 6315453"/>
                <a:gd name="connsiteX75" fmla="*/ 662053 w 5774333"/>
                <a:gd name="connsiteY75" fmla="*/ 4846269 h 6315453"/>
                <a:gd name="connsiteX76" fmla="*/ 580033 w 5774333"/>
                <a:gd name="connsiteY76" fmla="*/ 4722352 h 6315453"/>
                <a:gd name="connsiteX77" fmla="*/ 410105 w 5774333"/>
                <a:gd name="connsiteY77" fmla="*/ 4469193 h 6315453"/>
                <a:gd name="connsiteX78" fmla="*/ 244224 w 5774333"/>
                <a:gd name="connsiteY78" fmla="*/ 4201556 h 6315453"/>
                <a:gd name="connsiteX79" fmla="*/ 169437 w 5774333"/>
                <a:gd name="connsiteY79" fmla="*/ 4059690 h 6315453"/>
                <a:gd name="connsiteX80" fmla="*/ 105929 w 5774333"/>
                <a:gd name="connsiteY80" fmla="*/ 3911221 h 6315453"/>
                <a:gd name="connsiteX81" fmla="*/ 57256 w 5774333"/>
                <a:gd name="connsiteY81" fmla="*/ 3757195 h 6315453"/>
                <a:gd name="connsiteX82" fmla="*/ 39111 w 5774333"/>
                <a:gd name="connsiteY82" fmla="*/ 3678677 h 6315453"/>
                <a:gd name="connsiteX83" fmla="*/ 31142 w 5774333"/>
                <a:gd name="connsiteY83" fmla="*/ 3639300 h 6315453"/>
                <a:gd name="connsiteX84" fmla="*/ 24521 w 5774333"/>
                <a:gd name="connsiteY84" fmla="*/ 3599809 h 6315453"/>
                <a:gd name="connsiteX85" fmla="*/ 0 w 5774333"/>
                <a:gd name="connsiteY85" fmla="*/ 3283418 h 6315453"/>
                <a:gd name="connsiteX86" fmla="*/ 68045 w 5774333"/>
                <a:gd name="connsiteY86" fmla="*/ 2666963 h 6315453"/>
                <a:gd name="connsiteX87" fmla="*/ 272546 w 5774333"/>
                <a:gd name="connsiteY87" fmla="*/ 2076334 h 6315453"/>
                <a:gd name="connsiteX88" fmla="*/ 1039300 w 5774333"/>
                <a:gd name="connsiteY88" fmla="*/ 1073307 h 6315453"/>
                <a:gd name="connsiteX89" fmla="*/ 1547733 w 5774333"/>
                <a:gd name="connsiteY89" fmla="*/ 680365 h 6315453"/>
                <a:gd name="connsiteX90" fmla="*/ 2115995 w 5774333"/>
                <a:gd name="connsiteY90" fmla="*/ 368373 h 6315453"/>
                <a:gd name="connsiteX91" fmla="*/ 3377451 w 5774333"/>
                <a:gd name="connsiteY91" fmla="*/ 24304 h 6315453"/>
                <a:gd name="connsiteX92" fmla="*/ 3707237 w 5774333"/>
                <a:gd name="connsiteY92" fmla="*/ 1489 h 63154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5774333" h="6315453">
                  <a:moveTo>
                    <a:pt x="3707237" y="1489"/>
                  </a:moveTo>
                  <a:cubicBezTo>
                    <a:pt x="3817502" y="-1522"/>
                    <a:pt x="3927875" y="41"/>
                    <a:pt x="4037665" y="6121"/>
                  </a:cubicBezTo>
                  <a:cubicBezTo>
                    <a:pt x="4257614" y="18745"/>
                    <a:pt x="4477439" y="49665"/>
                    <a:pt x="4692239" y="102128"/>
                  </a:cubicBezTo>
                  <a:cubicBezTo>
                    <a:pt x="4907039" y="154474"/>
                    <a:pt x="5116811" y="228592"/>
                    <a:pt x="5315059" y="324945"/>
                  </a:cubicBezTo>
                  <a:cubicBezTo>
                    <a:pt x="5463562" y="397211"/>
                    <a:pt x="5606133" y="481527"/>
                    <a:pt x="5738325" y="578286"/>
                  </a:cubicBezTo>
                  <a:lnTo>
                    <a:pt x="5774333" y="606551"/>
                  </a:lnTo>
                  <a:lnTo>
                    <a:pt x="5774333" y="975490"/>
                  </a:lnTo>
                  <a:lnTo>
                    <a:pt x="5676001" y="889749"/>
                  </a:lnTo>
                  <a:cubicBezTo>
                    <a:pt x="5522381" y="769886"/>
                    <a:pt x="5355519" y="665657"/>
                    <a:pt x="5177132" y="581926"/>
                  </a:cubicBezTo>
                  <a:cubicBezTo>
                    <a:pt x="4998867" y="497965"/>
                    <a:pt x="4810183" y="433574"/>
                    <a:pt x="4615735" y="388640"/>
                  </a:cubicBezTo>
                  <a:cubicBezTo>
                    <a:pt x="4421289" y="343591"/>
                    <a:pt x="4221446" y="317649"/>
                    <a:pt x="4020010" y="308500"/>
                  </a:cubicBezTo>
                  <a:cubicBezTo>
                    <a:pt x="3818207" y="298887"/>
                    <a:pt x="3616649" y="305257"/>
                    <a:pt x="3416315" y="328882"/>
                  </a:cubicBezTo>
                  <a:cubicBezTo>
                    <a:pt x="3216106" y="352623"/>
                    <a:pt x="3017736" y="392346"/>
                    <a:pt x="2823779" y="446545"/>
                  </a:cubicBezTo>
                  <a:cubicBezTo>
                    <a:pt x="2629699" y="500513"/>
                    <a:pt x="2440401" y="570345"/>
                    <a:pt x="2256987" y="651296"/>
                  </a:cubicBezTo>
                  <a:cubicBezTo>
                    <a:pt x="1889058" y="811461"/>
                    <a:pt x="1545527" y="1023856"/>
                    <a:pt x="1244169" y="1280374"/>
                  </a:cubicBezTo>
                  <a:cubicBezTo>
                    <a:pt x="1093982" y="1409039"/>
                    <a:pt x="954828" y="1549400"/>
                    <a:pt x="830141" y="1700184"/>
                  </a:cubicBezTo>
                  <a:cubicBezTo>
                    <a:pt x="705209" y="1850736"/>
                    <a:pt x="594989" y="2012176"/>
                    <a:pt x="502792" y="2182300"/>
                  </a:cubicBezTo>
                  <a:cubicBezTo>
                    <a:pt x="410595" y="2352308"/>
                    <a:pt x="333847" y="2530307"/>
                    <a:pt x="280637" y="2715256"/>
                  </a:cubicBezTo>
                  <a:cubicBezTo>
                    <a:pt x="227306" y="2899741"/>
                    <a:pt x="199719" y="3091521"/>
                    <a:pt x="199843" y="3283418"/>
                  </a:cubicBezTo>
                  <a:cubicBezTo>
                    <a:pt x="200946" y="3377687"/>
                    <a:pt x="210754" y="3471261"/>
                    <a:pt x="233926" y="3561593"/>
                  </a:cubicBezTo>
                  <a:cubicBezTo>
                    <a:pt x="256730" y="3652040"/>
                    <a:pt x="292162" y="3738550"/>
                    <a:pt x="334582" y="3821816"/>
                  </a:cubicBezTo>
                  <a:cubicBezTo>
                    <a:pt x="356038" y="3863392"/>
                    <a:pt x="379823" y="3904157"/>
                    <a:pt x="404834" y="3944343"/>
                  </a:cubicBezTo>
                  <a:cubicBezTo>
                    <a:pt x="430212" y="3984413"/>
                    <a:pt x="457308" y="4023905"/>
                    <a:pt x="485506" y="4062932"/>
                  </a:cubicBezTo>
                  <a:cubicBezTo>
                    <a:pt x="542639" y="4140757"/>
                    <a:pt x="606146" y="4216265"/>
                    <a:pt x="671861" y="4292120"/>
                  </a:cubicBezTo>
                  <a:cubicBezTo>
                    <a:pt x="737576" y="4368091"/>
                    <a:pt x="806234" y="4444062"/>
                    <a:pt x="873542" y="4523044"/>
                  </a:cubicBezTo>
                  <a:cubicBezTo>
                    <a:pt x="907258" y="4562419"/>
                    <a:pt x="940606" y="4602721"/>
                    <a:pt x="973831" y="4643601"/>
                  </a:cubicBezTo>
                  <a:lnTo>
                    <a:pt x="1022014" y="4702780"/>
                  </a:lnTo>
                  <a:cubicBezTo>
                    <a:pt x="1037829" y="4721658"/>
                    <a:pt x="1052910" y="4740998"/>
                    <a:pt x="1069215" y="4759411"/>
                  </a:cubicBezTo>
                  <a:cubicBezTo>
                    <a:pt x="1196477" y="4909269"/>
                    <a:pt x="1334527" y="5047199"/>
                    <a:pt x="1474784" y="5177948"/>
                  </a:cubicBezTo>
                  <a:cubicBezTo>
                    <a:pt x="1545281" y="5243033"/>
                    <a:pt x="1617003" y="5305917"/>
                    <a:pt x="1690442" y="5366255"/>
                  </a:cubicBezTo>
                  <a:cubicBezTo>
                    <a:pt x="1763881" y="5426591"/>
                    <a:pt x="1838668" y="5484959"/>
                    <a:pt x="1916276" y="5539852"/>
                  </a:cubicBezTo>
                  <a:cubicBezTo>
                    <a:pt x="2070877" y="5649872"/>
                    <a:pt x="2237617" y="5748194"/>
                    <a:pt x="2420784" y="5814437"/>
                  </a:cubicBezTo>
                  <a:cubicBezTo>
                    <a:pt x="2512124" y="5847559"/>
                    <a:pt x="2606773" y="5872921"/>
                    <a:pt x="2703015" y="5892029"/>
                  </a:cubicBezTo>
                  <a:cubicBezTo>
                    <a:pt x="2727168" y="5896546"/>
                    <a:pt x="2751075" y="5901758"/>
                    <a:pt x="2775350" y="5905695"/>
                  </a:cubicBezTo>
                  <a:lnTo>
                    <a:pt x="2848299" y="5917161"/>
                  </a:lnTo>
                  <a:cubicBezTo>
                    <a:pt x="2897218" y="5923298"/>
                    <a:pt x="2946136" y="5929784"/>
                    <a:pt x="2995544" y="5933605"/>
                  </a:cubicBezTo>
                  <a:cubicBezTo>
                    <a:pt x="3020188" y="5935806"/>
                    <a:pt x="3044831" y="5937891"/>
                    <a:pt x="3069596" y="5938933"/>
                  </a:cubicBezTo>
                  <a:cubicBezTo>
                    <a:pt x="3094362" y="5940090"/>
                    <a:pt x="3119005" y="5941943"/>
                    <a:pt x="3143894" y="5942639"/>
                  </a:cubicBezTo>
                  <a:lnTo>
                    <a:pt x="3218436" y="5944260"/>
                  </a:lnTo>
                  <a:cubicBezTo>
                    <a:pt x="3243201" y="5944838"/>
                    <a:pt x="3268212" y="5944029"/>
                    <a:pt x="3293101" y="5943913"/>
                  </a:cubicBezTo>
                  <a:lnTo>
                    <a:pt x="3330494" y="5943565"/>
                  </a:lnTo>
                  <a:cubicBezTo>
                    <a:pt x="3342632" y="5943218"/>
                    <a:pt x="3354524" y="5942523"/>
                    <a:pt x="3366540" y="5942059"/>
                  </a:cubicBezTo>
                  <a:cubicBezTo>
                    <a:pt x="3378554" y="5941480"/>
                    <a:pt x="3390570" y="5941134"/>
                    <a:pt x="3402462" y="5940323"/>
                  </a:cubicBezTo>
                  <a:lnTo>
                    <a:pt x="3438262" y="5937543"/>
                  </a:lnTo>
                  <a:cubicBezTo>
                    <a:pt x="3485954" y="5933953"/>
                    <a:pt x="3533279" y="5927931"/>
                    <a:pt x="3580236" y="5920982"/>
                  </a:cubicBezTo>
                  <a:cubicBezTo>
                    <a:pt x="3768185" y="5891567"/>
                    <a:pt x="3948901" y="5834010"/>
                    <a:pt x="4121034" y="5753290"/>
                  </a:cubicBezTo>
                  <a:cubicBezTo>
                    <a:pt x="4293782" y="5673497"/>
                    <a:pt x="4458191" y="5571353"/>
                    <a:pt x="4620639" y="5459364"/>
                  </a:cubicBezTo>
                  <a:cubicBezTo>
                    <a:pt x="4661221" y="5431455"/>
                    <a:pt x="4701557" y="5402271"/>
                    <a:pt x="4741771" y="5372971"/>
                  </a:cubicBezTo>
                  <a:cubicBezTo>
                    <a:pt x="4782230" y="5343672"/>
                    <a:pt x="4822566" y="5313908"/>
                    <a:pt x="4862901" y="5283682"/>
                  </a:cubicBezTo>
                  <a:lnTo>
                    <a:pt x="5108229" y="5098386"/>
                  </a:lnTo>
                  <a:cubicBezTo>
                    <a:pt x="5276563" y="4972270"/>
                    <a:pt x="5446489" y="4854838"/>
                    <a:pt x="5612493" y="4739724"/>
                  </a:cubicBezTo>
                  <a:lnTo>
                    <a:pt x="5774333" y="4623488"/>
                  </a:lnTo>
                  <a:lnTo>
                    <a:pt x="5774333" y="5232926"/>
                  </a:lnTo>
                  <a:lnTo>
                    <a:pt x="5676492" y="5306859"/>
                  </a:lnTo>
                  <a:cubicBezTo>
                    <a:pt x="5592693" y="5367905"/>
                    <a:pt x="5508955" y="5427286"/>
                    <a:pt x="5426260" y="5486233"/>
                  </a:cubicBezTo>
                  <a:lnTo>
                    <a:pt x="5300225" y="5576217"/>
                  </a:lnTo>
                  <a:cubicBezTo>
                    <a:pt x="5257559" y="5606443"/>
                    <a:pt x="5214525" y="5636901"/>
                    <a:pt x="5170757" y="5666780"/>
                  </a:cubicBezTo>
                  <a:cubicBezTo>
                    <a:pt x="5127110" y="5696775"/>
                    <a:pt x="5082973" y="5726654"/>
                    <a:pt x="5038100" y="5756185"/>
                  </a:cubicBezTo>
                  <a:cubicBezTo>
                    <a:pt x="4993106" y="5785486"/>
                    <a:pt x="4947743" y="5814553"/>
                    <a:pt x="4901276" y="5843043"/>
                  </a:cubicBezTo>
                  <a:cubicBezTo>
                    <a:pt x="4808835" y="5900136"/>
                    <a:pt x="4713449" y="5955494"/>
                    <a:pt x="4614019" y="6006103"/>
                  </a:cubicBezTo>
                  <a:cubicBezTo>
                    <a:pt x="4514711" y="6056943"/>
                    <a:pt x="4411971" y="6104192"/>
                    <a:pt x="4305061" y="6144726"/>
                  </a:cubicBezTo>
                  <a:cubicBezTo>
                    <a:pt x="4092223" y="6226952"/>
                    <a:pt x="3863569" y="6282424"/>
                    <a:pt x="3632710" y="6304196"/>
                  </a:cubicBezTo>
                  <a:cubicBezTo>
                    <a:pt x="3574964" y="6309408"/>
                    <a:pt x="3517218" y="6313345"/>
                    <a:pt x="3459594" y="6314504"/>
                  </a:cubicBezTo>
                  <a:lnTo>
                    <a:pt x="3416315" y="6315429"/>
                  </a:lnTo>
                  <a:cubicBezTo>
                    <a:pt x="3401971" y="6315546"/>
                    <a:pt x="3387505" y="6315198"/>
                    <a:pt x="3373159" y="6315198"/>
                  </a:cubicBezTo>
                  <a:lnTo>
                    <a:pt x="3330127" y="6314735"/>
                  </a:lnTo>
                  <a:lnTo>
                    <a:pt x="3288320" y="6313230"/>
                  </a:lnTo>
                  <a:cubicBezTo>
                    <a:pt x="3176996" y="6309870"/>
                    <a:pt x="3065428" y="6301533"/>
                    <a:pt x="2954350" y="6288098"/>
                  </a:cubicBezTo>
                  <a:cubicBezTo>
                    <a:pt x="2843150" y="6275360"/>
                    <a:pt x="2732194" y="6257061"/>
                    <a:pt x="2622466" y="6232742"/>
                  </a:cubicBezTo>
                  <a:cubicBezTo>
                    <a:pt x="2512859" y="6208190"/>
                    <a:pt x="2404110" y="6179122"/>
                    <a:pt x="2296466" y="6146001"/>
                  </a:cubicBezTo>
                  <a:cubicBezTo>
                    <a:pt x="2081544" y="6079179"/>
                    <a:pt x="1869073" y="5996027"/>
                    <a:pt x="1672419" y="5885197"/>
                  </a:cubicBezTo>
                  <a:cubicBezTo>
                    <a:pt x="1475643" y="5774599"/>
                    <a:pt x="1299954" y="5634353"/>
                    <a:pt x="1146578" y="5479168"/>
                  </a:cubicBezTo>
                  <a:cubicBezTo>
                    <a:pt x="1069461" y="5401692"/>
                    <a:pt x="999333" y="5319235"/>
                    <a:pt x="933372" y="5234810"/>
                  </a:cubicBezTo>
                  <a:cubicBezTo>
                    <a:pt x="867781" y="5150038"/>
                    <a:pt x="805375" y="5063991"/>
                    <a:pt x="747140" y="4976091"/>
                  </a:cubicBezTo>
                  <a:cubicBezTo>
                    <a:pt x="732182" y="4954319"/>
                    <a:pt x="718082" y="4932199"/>
                    <a:pt x="703616" y="4910196"/>
                  </a:cubicBezTo>
                  <a:lnTo>
                    <a:pt x="662053" y="4846269"/>
                  </a:lnTo>
                  <a:cubicBezTo>
                    <a:pt x="635449" y="4804925"/>
                    <a:pt x="607864" y="4763928"/>
                    <a:pt x="580033" y="4722352"/>
                  </a:cubicBezTo>
                  <a:lnTo>
                    <a:pt x="410105" y="4469193"/>
                  </a:lnTo>
                  <a:cubicBezTo>
                    <a:pt x="353095" y="4382915"/>
                    <a:pt x="296820" y="4294089"/>
                    <a:pt x="244224" y="4201556"/>
                  </a:cubicBezTo>
                  <a:cubicBezTo>
                    <a:pt x="217987" y="4155232"/>
                    <a:pt x="192609" y="4108098"/>
                    <a:pt x="169437" y="4059690"/>
                  </a:cubicBezTo>
                  <a:cubicBezTo>
                    <a:pt x="146388" y="4011165"/>
                    <a:pt x="124932" y="3961715"/>
                    <a:pt x="105929" y="3911221"/>
                  </a:cubicBezTo>
                  <a:cubicBezTo>
                    <a:pt x="87293" y="3860613"/>
                    <a:pt x="70742" y="3809309"/>
                    <a:pt x="57256" y="3757195"/>
                  </a:cubicBezTo>
                  <a:cubicBezTo>
                    <a:pt x="50881" y="3731138"/>
                    <a:pt x="44383" y="3704965"/>
                    <a:pt x="39111" y="3678677"/>
                  </a:cubicBezTo>
                  <a:lnTo>
                    <a:pt x="31142" y="3639300"/>
                  </a:lnTo>
                  <a:lnTo>
                    <a:pt x="24521" y="3599809"/>
                  </a:lnTo>
                  <a:cubicBezTo>
                    <a:pt x="7234" y="3494423"/>
                    <a:pt x="0" y="3388457"/>
                    <a:pt x="0" y="3283418"/>
                  </a:cubicBezTo>
                  <a:cubicBezTo>
                    <a:pt x="491" y="3076698"/>
                    <a:pt x="23418" y="2869978"/>
                    <a:pt x="68045" y="2666963"/>
                  </a:cubicBezTo>
                  <a:cubicBezTo>
                    <a:pt x="112550" y="2464064"/>
                    <a:pt x="180717" y="2265104"/>
                    <a:pt x="272546" y="2076334"/>
                  </a:cubicBezTo>
                  <a:cubicBezTo>
                    <a:pt x="457062" y="1698794"/>
                    <a:pt x="724457" y="1360978"/>
                    <a:pt x="1039300" y="1073307"/>
                  </a:cubicBezTo>
                  <a:cubicBezTo>
                    <a:pt x="1197090" y="929472"/>
                    <a:pt x="1367630" y="798259"/>
                    <a:pt x="1547733" y="680365"/>
                  </a:cubicBezTo>
                  <a:cubicBezTo>
                    <a:pt x="1728081" y="562587"/>
                    <a:pt x="1917870" y="457663"/>
                    <a:pt x="2115995" y="368373"/>
                  </a:cubicBezTo>
                  <a:cubicBezTo>
                    <a:pt x="2512737" y="191070"/>
                    <a:pt x="2939883" y="73870"/>
                    <a:pt x="3377451" y="24304"/>
                  </a:cubicBezTo>
                  <a:cubicBezTo>
                    <a:pt x="3486812" y="12086"/>
                    <a:pt x="3596971" y="4500"/>
                    <a:pt x="3707237" y="148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EC18CE1F-9DF1-47AF-9E66-6CE348AC2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464911 h 6229400"/>
                <a:gd name="connsiteX4" fmla="*/ 5660063 w 5769111"/>
                <a:gd name="connsiteY4" fmla="*/ 1328105 h 6229400"/>
                <a:gd name="connsiteX5" fmla="*/ 4910471 w 5769111"/>
                <a:gd name="connsiteY5" fmla="*/ 781599 h 6229400"/>
                <a:gd name="connsiteX6" fmla="*/ 3882695 w 5769111"/>
                <a:gd name="connsiteY6" fmla="*/ 579048 h 6229400"/>
                <a:gd name="connsiteX7" fmla="*/ 2683153 w 5769111"/>
                <a:gd name="connsiteY7" fmla="*/ 797003 h 6229400"/>
                <a:gd name="connsiteX8" fmla="*/ 1617493 w 5769111"/>
                <a:gd name="connsiteY8" fmla="*/ 1395738 h 6229400"/>
                <a:gd name="connsiteX9" fmla="*/ 880408 w 5769111"/>
                <a:gd name="connsiteY9" fmla="*/ 2259099 h 6229400"/>
                <a:gd name="connsiteX10" fmla="*/ 613135 w 5769111"/>
                <a:gd name="connsiteY10" fmla="*/ 3263863 h 6229400"/>
                <a:gd name="connsiteX11" fmla="*/ 1055484 w 5769111"/>
                <a:gd name="connsiteY11" fmla="*/ 4196825 h 6229400"/>
                <a:gd name="connsiteX12" fmla="*/ 1278376 w 5769111"/>
                <a:gd name="connsiteY12" fmla="*/ 4492950 h 6229400"/>
                <a:gd name="connsiteX13" fmla="*/ 3369851 w 5769111"/>
                <a:gd name="connsiteY13" fmla="*/ 5650468 h 6229400"/>
                <a:gd name="connsiteX14" fmla="*/ 4957551 w 5769111"/>
                <a:gd name="connsiteY14" fmla="*/ 4938355 h 6229400"/>
                <a:gd name="connsiteX15" fmla="*/ 5150773 w 5769111"/>
                <a:gd name="connsiteY15" fmla="*/ 4796950 h 6229400"/>
                <a:gd name="connsiteX16" fmla="*/ 5747247 w 5769111"/>
                <a:gd name="connsiteY16" fmla="*/ 4338176 h 6229400"/>
                <a:gd name="connsiteX17" fmla="*/ 5769111 w 5769111"/>
                <a:gd name="connsiteY17" fmla="*/ 4318497 h 6229400"/>
                <a:gd name="connsiteX18" fmla="*/ 5769111 w 5769111"/>
                <a:gd name="connsiteY18" fmla="*/ 5074612 h 6229400"/>
                <a:gd name="connsiteX19" fmla="*/ 5636252 w 5769111"/>
                <a:gd name="connsiteY19" fmla="*/ 5174208 h 6229400"/>
                <a:gd name="connsiteX20" fmla="*/ 5334922 w 5769111"/>
                <a:gd name="connsiteY20" fmla="*/ 5394528 h 6229400"/>
                <a:gd name="connsiteX21" fmla="*/ 3369727 w 5769111"/>
                <a:gd name="connsiteY21" fmla="*/ 6229400 h 6229400"/>
                <a:gd name="connsiteX22" fmla="*/ 771046 w 5769111"/>
                <a:gd name="connsiteY22" fmla="*/ 4817913 h 6229400"/>
                <a:gd name="connsiteX23" fmla="*/ 0 w 5769111"/>
                <a:gd name="connsiteY23" fmla="*/ 3263748 h 6229400"/>
                <a:gd name="connsiteX24" fmla="*/ 3882695 w 5769111"/>
                <a:gd name="connsiteY24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464911"/>
                  </a:lnTo>
                  <a:lnTo>
                    <a:pt x="5660063" y="1328105"/>
                  </a:lnTo>
                  <a:cubicBezTo>
                    <a:pt x="5449800" y="1091506"/>
                    <a:pt x="5197607" y="907600"/>
                    <a:pt x="4910471" y="781599"/>
                  </a:cubicBezTo>
                  <a:cubicBezTo>
                    <a:pt x="4604088" y="647260"/>
                    <a:pt x="4258349" y="579048"/>
                    <a:pt x="3882695" y="579048"/>
                  </a:cubicBezTo>
                  <a:cubicBezTo>
                    <a:pt x="3484238" y="579048"/>
                    <a:pt x="3080631" y="652240"/>
                    <a:pt x="2683153" y="797003"/>
                  </a:cubicBezTo>
                  <a:cubicBezTo>
                    <a:pt x="2296098" y="937595"/>
                    <a:pt x="1927678" y="1144662"/>
                    <a:pt x="1617493" y="1395738"/>
                  </a:cubicBezTo>
                  <a:cubicBezTo>
                    <a:pt x="1301915" y="1651098"/>
                    <a:pt x="1053890" y="1941665"/>
                    <a:pt x="880408" y="2259099"/>
                  </a:cubicBezTo>
                  <a:cubicBezTo>
                    <a:pt x="703125" y="2583597"/>
                    <a:pt x="613135" y="2921645"/>
                    <a:pt x="613135" y="3263863"/>
                  </a:cubicBezTo>
                  <a:cubicBezTo>
                    <a:pt x="613135" y="3608512"/>
                    <a:pt x="756702" y="3809789"/>
                    <a:pt x="1055484" y="4196825"/>
                  </a:cubicBezTo>
                  <a:cubicBezTo>
                    <a:pt x="1127574" y="4290167"/>
                    <a:pt x="1202116" y="4386753"/>
                    <a:pt x="1278376" y="4492950"/>
                  </a:cubicBezTo>
                  <a:cubicBezTo>
                    <a:pt x="1861105" y="5304313"/>
                    <a:pt x="2486623" y="5650468"/>
                    <a:pt x="3369851" y="5650468"/>
                  </a:cubicBezTo>
                  <a:cubicBezTo>
                    <a:pt x="3949515" y="5650468"/>
                    <a:pt x="4374822" y="5368471"/>
                    <a:pt x="4957551" y="4938355"/>
                  </a:cubicBezTo>
                  <a:cubicBezTo>
                    <a:pt x="5022653" y="4890293"/>
                    <a:pt x="5087755" y="4842811"/>
                    <a:pt x="5150773" y="4796950"/>
                  </a:cubicBezTo>
                  <a:cubicBezTo>
                    <a:pt x="5364254" y="4641404"/>
                    <a:pt x="5570313" y="4491241"/>
                    <a:pt x="5747247" y="4338176"/>
                  </a:cubicBezTo>
                  <a:lnTo>
                    <a:pt x="5769111" y="4318497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5BD26A8C-8D1D-41E6-A71E-FE9AC75F3F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10220" y="131729"/>
              <a:ext cx="5769111" cy="6229400"/>
            </a:xfrm>
            <a:custGeom>
              <a:avLst/>
              <a:gdLst>
                <a:gd name="connsiteX0" fmla="*/ 3882695 w 5769111"/>
                <a:gd name="connsiteY0" fmla="*/ 0 h 6229400"/>
                <a:gd name="connsiteX1" fmla="*/ 5691883 w 5769111"/>
                <a:gd name="connsiteY1" fmla="*/ 557381 h 6229400"/>
                <a:gd name="connsiteX2" fmla="*/ 5769111 w 5769111"/>
                <a:gd name="connsiteY2" fmla="*/ 620523 h 6229400"/>
                <a:gd name="connsiteX3" fmla="*/ 5769111 w 5769111"/>
                <a:gd name="connsiteY3" fmla="*/ 1675390 h 6229400"/>
                <a:gd name="connsiteX4" fmla="*/ 5711488 w 5769111"/>
                <a:gd name="connsiteY4" fmla="*/ 1585205 h 6229400"/>
                <a:gd name="connsiteX5" fmla="*/ 5566027 w 5769111"/>
                <a:gd name="connsiteY5" fmla="*/ 1402571 h 6229400"/>
                <a:gd name="connsiteX6" fmla="*/ 4858734 w 5769111"/>
                <a:gd name="connsiteY6" fmla="*/ 886639 h 6229400"/>
                <a:gd name="connsiteX7" fmla="*/ 3882695 w 5769111"/>
                <a:gd name="connsiteY7" fmla="*/ 694858 h 6229400"/>
                <a:gd name="connsiteX8" fmla="*/ 2727046 w 5769111"/>
                <a:gd name="connsiteY8" fmla="*/ 905053 h 6229400"/>
                <a:gd name="connsiteX9" fmla="*/ 1697186 w 5769111"/>
                <a:gd name="connsiteY9" fmla="*/ 1483638 h 6229400"/>
                <a:gd name="connsiteX10" fmla="*/ 989279 w 5769111"/>
                <a:gd name="connsiteY10" fmla="*/ 2312139 h 6229400"/>
                <a:gd name="connsiteX11" fmla="*/ 735615 w 5769111"/>
                <a:gd name="connsiteY11" fmla="*/ 3263863 h 6229400"/>
                <a:gd name="connsiteX12" fmla="*/ 1154424 w 5769111"/>
                <a:gd name="connsiteY12" fmla="*/ 4128614 h 6229400"/>
                <a:gd name="connsiteX13" fmla="*/ 1379768 w 5769111"/>
                <a:gd name="connsiteY13" fmla="*/ 4427981 h 6229400"/>
                <a:gd name="connsiteX14" fmla="*/ 2239456 w 5769111"/>
                <a:gd name="connsiteY14" fmla="*/ 5256947 h 6229400"/>
                <a:gd name="connsiteX15" fmla="*/ 3369727 w 5769111"/>
                <a:gd name="connsiteY15" fmla="*/ 5534658 h 6229400"/>
                <a:gd name="connsiteX16" fmla="*/ 4096760 w 5769111"/>
                <a:gd name="connsiteY16" fmla="*/ 5357817 h 6229400"/>
                <a:gd name="connsiteX17" fmla="*/ 4881905 w 5769111"/>
                <a:gd name="connsiteY17" fmla="*/ 4847212 h 6229400"/>
                <a:gd name="connsiteX18" fmla="*/ 5075739 w 5769111"/>
                <a:gd name="connsiteY18" fmla="*/ 4705346 h 6229400"/>
                <a:gd name="connsiteX19" fmla="*/ 5759930 w 5769111"/>
                <a:gd name="connsiteY19" fmla="*/ 4166809 h 6229400"/>
                <a:gd name="connsiteX20" fmla="*/ 5769111 w 5769111"/>
                <a:gd name="connsiteY20" fmla="*/ 4157764 h 6229400"/>
                <a:gd name="connsiteX21" fmla="*/ 5769111 w 5769111"/>
                <a:gd name="connsiteY21" fmla="*/ 5074612 h 6229400"/>
                <a:gd name="connsiteX22" fmla="*/ 5636252 w 5769111"/>
                <a:gd name="connsiteY22" fmla="*/ 5174208 h 6229400"/>
                <a:gd name="connsiteX23" fmla="*/ 5334922 w 5769111"/>
                <a:gd name="connsiteY23" fmla="*/ 5394528 h 6229400"/>
                <a:gd name="connsiteX24" fmla="*/ 3369727 w 5769111"/>
                <a:gd name="connsiteY24" fmla="*/ 6229400 h 6229400"/>
                <a:gd name="connsiteX25" fmla="*/ 771046 w 5769111"/>
                <a:gd name="connsiteY25" fmla="*/ 4817913 h 6229400"/>
                <a:gd name="connsiteX26" fmla="*/ 0 w 5769111"/>
                <a:gd name="connsiteY26" fmla="*/ 3263748 h 6229400"/>
                <a:gd name="connsiteX27" fmla="*/ 3882695 w 5769111"/>
                <a:gd name="connsiteY27" fmla="*/ 0 h 622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769111" h="6229400">
                  <a:moveTo>
                    <a:pt x="3882695" y="0"/>
                  </a:moveTo>
                  <a:cubicBezTo>
                    <a:pt x="4601253" y="0"/>
                    <a:pt x="5210727" y="205477"/>
                    <a:pt x="5691883" y="557381"/>
                  </a:cubicBezTo>
                  <a:lnTo>
                    <a:pt x="5769111" y="620523"/>
                  </a:lnTo>
                  <a:lnTo>
                    <a:pt x="5769111" y="1675390"/>
                  </a:lnTo>
                  <a:lnTo>
                    <a:pt x="5711488" y="1585205"/>
                  </a:lnTo>
                  <a:cubicBezTo>
                    <a:pt x="5665942" y="1521390"/>
                    <a:pt x="5617428" y="1460432"/>
                    <a:pt x="5566027" y="1402571"/>
                  </a:cubicBezTo>
                  <a:cubicBezTo>
                    <a:pt x="5367411" y="1179058"/>
                    <a:pt x="5129563" y="1005460"/>
                    <a:pt x="4858734" y="886639"/>
                  </a:cubicBezTo>
                  <a:cubicBezTo>
                    <a:pt x="4568779" y="759363"/>
                    <a:pt x="4240327" y="694858"/>
                    <a:pt x="3882695" y="694858"/>
                  </a:cubicBezTo>
                  <a:cubicBezTo>
                    <a:pt x="3504835" y="694858"/>
                    <a:pt x="3105151" y="767471"/>
                    <a:pt x="2727046" y="905053"/>
                  </a:cubicBezTo>
                  <a:cubicBezTo>
                    <a:pt x="2352985" y="1041013"/>
                    <a:pt x="1996826" y="1241132"/>
                    <a:pt x="1697186" y="1483638"/>
                  </a:cubicBezTo>
                  <a:cubicBezTo>
                    <a:pt x="1397913" y="1725796"/>
                    <a:pt x="1153199" y="2012308"/>
                    <a:pt x="989279" y="2312139"/>
                  </a:cubicBezTo>
                  <a:cubicBezTo>
                    <a:pt x="820946" y="2620077"/>
                    <a:pt x="735615" y="2940290"/>
                    <a:pt x="735615" y="3263863"/>
                  </a:cubicBezTo>
                  <a:cubicBezTo>
                    <a:pt x="735615" y="3573074"/>
                    <a:pt x="863980" y="3752464"/>
                    <a:pt x="1154424" y="4128614"/>
                  </a:cubicBezTo>
                  <a:cubicBezTo>
                    <a:pt x="1227127" y="4222767"/>
                    <a:pt x="1302282" y="4320162"/>
                    <a:pt x="1379768" y="4427981"/>
                  </a:cubicBezTo>
                  <a:cubicBezTo>
                    <a:pt x="1653784" y="4809458"/>
                    <a:pt x="1934912" y="5080685"/>
                    <a:pt x="2239456" y="5256947"/>
                  </a:cubicBezTo>
                  <a:cubicBezTo>
                    <a:pt x="2562268" y="5443863"/>
                    <a:pt x="2932037" y="5534658"/>
                    <a:pt x="3369727" y="5534658"/>
                  </a:cubicBezTo>
                  <a:cubicBezTo>
                    <a:pt x="3618120" y="5534658"/>
                    <a:pt x="3849103" y="5478491"/>
                    <a:pt x="4096760" y="5357817"/>
                  </a:cubicBezTo>
                  <a:cubicBezTo>
                    <a:pt x="4351037" y="5233901"/>
                    <a:pt x="4602740" y="5053238"/>
                    <a:pt x="4881905" y="4847212"/>
                  </a:cubicBezTo>
                  <a:cubicBezTo>
                    <a:pt x="4947375" y="4798920"/>
                    <a:pt x="5012599" y="4751322"/>
                    <a:pt x="5075739" y="4705346"/>
                  </a:cubicBezTo>
                  <a:cubicBezTo>
                    <a:pt x="5327320" y="4521990"/>
                    <a:pt x="5568418" y="4346256"/>
                    <a:pt x="5759930" y="4166809"/>
                  </a:cubicBezTo>
                  <a:lnTo>
                    <a:pt x="5769111" y="4157764"/>
                  </a:lnTo>
                  <a:lnTo>
                    <a:pt x="5769111" y="5074612"/>
                  </a:lnTo>
                  <a:lnTo>
                    <a:pt x="5636252" y="5174208"/>
                  </a:lnTo>
                  <a:cubicBezTo>
                    <a:pt x="5537051" y="5246835"/>
                    <a:pt x="5436100" y="5319845"/>
                    <a:pt x="5334922" y="5394528"/>
                  </a:cubicBezTo>
                  <a:cubicBezTo>
                    <a:pt x="4745327" y="5829741"/>
                    <a:pt x="4177309" y="6229400"/>
                    <a:pt x="3369727" y="6229400"/>
                  </a:cubicBezTo>
                  <a:cubicBezTo>
                    <a:pt x="2172147" y="6229400"/>
                    <a:pt x="1394603" y="5686137"/>
                    <a:pt x="771046" y="4817913"/>
                  </a:cubicBezTo>
                  <a:cubicBezTo>
                    <a:pt x="396864" y="4297000"/>
                    <a:pt x="0" y="3939728"/>
                    <a:pt x="0" y="3263748"/>
                  </a:cubicBezTo>
                  <a:cubicBezTo>
                    <a:pt x="0" y="1461170"/>
                    <a:pt x="1955141" y="0"/>
                    <a:pt x="3882695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7" name="Graphic 6" descr="Markierung">
            <a:extLst>
              <a:ext uri="{FF2B5EF4-FFF2-40B4-BE49-F238E27FC236}">
                <a16:creationId xmlns:a16="http://schemas.microsoft.com/office/drawing/2014/main" id="{EE11782F-AF11-CE68-B783-19B7C918006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8121726" y="1629089"/>
            <a:ext cx="3620021" cy="3620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12475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8C398E-6CB8-766E-6B03-93D2D2E58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0" i="0" dirty="0">
                <a:effectLst/>
              </a:rPr>
              <a:t>Unsere spannende Projektwoche kann beginnen. Das haben wir vor </a:t>
            </a:r>
            <a:endParaRPr lang="de-DE" dirty="0"/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01FBB929-F4FE-C48E-C848-F2016DC05F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04191663"/>
              </p:ext>
            </p:extLst>
          </p:nvPr>
        </p:nvGraphicFramePr>
        <p:xfrm>
          <a:off x="838200" y="1825625"/>
          <a:ext cx="10515600" cy="2225040"/>
        </p:xfrm>
        <a:graphic>
          <a:graphicData uri="http://schemas.openxmlformats.org/drawingml/2006/table">
            <a:tbl>
              <a:tblPr firstRow="1" bandRow="1">
                <a:tableStyleId>{18603FDC-E32A-4AB5-989C-0864C3EAD2B8}</a:tableStyleId>
              </a:tblPr>
              <a:tblGrid>
                <a:gridCol w="2103120">
                  <a:extLst>
                    <a:ext uri="{9D8B030D-6E8A-4147-A177-3AD203B41FA5}">
                      <a16:colId xmlns:a16="http://schemas.microsoft.com/office/drawing/2014/main" val="665949485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861911411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01441422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1142289642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61178478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de-DE" dirty="0"/>
                        <a:t>Montag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Dienstag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Mittwoch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Donnerstag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de-DE" dirty="0"/>
                        <a:t>Freitag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66734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0743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74849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4271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59475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79018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9266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BAGV Mail">
      <a:majorFont>
        <a:latin typeface="Calibri Light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Faszination Glas zur Begleitung der Projektwoche 2024 08 14" id="{6FB906B4-33C1-4974-B1D0-A4AE13EB877E}" vid="{C37E3087-C259-4032-A697-22364DBAB5BD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1228</Words>
  <Application>Microsoft Office PowerPoint</Application>
  <PresentationFormat>Breitbild</PresentationFormat>
  <Paragraphs>182</Paragraphs>
  <Slides>37</Slides>
  <Notes>23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10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37</vt:i4>
      </vt:variant>
    </vt:vector>
  </HeadingPairs>
  <TitlesOfParts>
    <vt:vector size="48" baseType="lpstr">
      <vt:lpstr>__fkGroteskNeue_598ab8</vt:lpstr>
      <vt:lpstr>Abadi</vt:lpstr>
      <vt:lpstr>ADLaM Display</vt:lpstr>
      <vt:lpstr>Aptos</vt:lpstr>
      <vt:lpstr>Arial</vt:lpstr>
      <vt:lpstr>Cabin</vt:lpstr>
      <vt:lpstr>Calibi</vt:lpstr>
      <vt:lpstr>Calibri</vt:lpstr>
      <vt:lpstr>Calibri Light</vt:lpstr>
      <vt:lpstr>Roboto Light</vt:lpstr>
      <vt:lpstr>Office</vt:lpstr>
      <vt:lpstr>Willkommen zur Projektwoche Faszination Glas!</vt:lpstr>
      <vt:lpstr>Diese Highlights erwarten dich</vt:lpstr>
      <vt:lpstr>PowerPoint-Präsentation</vt:lpstr>
      <vt:lpstr>Kleine Zeitreise: Die Geschichte des Glases</vt:lpstr>
      <vt:lpstr>Glas begegnet dir überall</vt:lpstr>
      <vt:lpstr>Wie wird Glas hergestellt? 🤔</vt:lpstr>
      <vt:lpstr>Wie wird Glas hergestellt? 🤔Hohles Glas</vt:lpstr>
      <vt:lpstr>Wie wird Glas hergestellt? 🤔Flaches Glas</vt:lpstr>
      <vt:lpstr>Wie wird Glas hergestellt? 🤔Schmelztemperatur</vt:lpstr>
      <vt:lpstr>Warum ist Recycling so wichtig?🤔</vt:lpstr>
      <vt:lpstr>Wie wird Glas recycelt? 🤔</vt:lpstr>
      <vt:lpstr>Wie wird Glas recycelt? 🤔</vt:lpstr>
      <vt:lpstr>Welche Eigenschaften hat Glas? 🤔</vt:lpstr>
      <vt:lpstr>5 Geheimnisse von Glas 🤫</vt:lpstr>
      <vt:lpstr>Kennst du dich aus? 🤔</vt:lpstr>
      <vt:lpstr>Glasformen &amp; Glasbranchen</vt:lpstr>
      <vt:lpstr>Teste dein Wissen mit einem interaktiven Quiz 🏆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Wir entdecken Berufe mit der VR-Brille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Wir lernen verschiedene Berufe der Glasindustrie kennen</vt:lpstr>
      <vt:lpstr>Welchen Beruf hast du dir ausgesucht? Präsentiere ihn der Klasse</vt:lpstr>
      <vt:lpstr>Quellenverzeichnis</vt:lpstr>
      <vt:lpstr>Unsere spannende Projektwoche kann beginnen. Das haben wir vor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Natascha Arbes</dc:creator>
  <cp:lastModifiedBy>Natascha Arbes</cp:lastModifiedBy>
  <cp:revision>5</cp:revision>
  <cp:lastPrinted>2024-08-14T08:50:03Z</cp:lastPrinted>
  <dcterms:created xsi:type="dcterms:W3CDTF">2024-08-06T14:49:53Z</dcterms:created>
  <dcterms:modified xsi:type="dcterms:W3CDTF">2024-08-19T11:57:11Z</dcterms:modified>
</cp:coreProperties>
</file>